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30A25C8-3F4B-F5BD-E8A1-A09DB90D91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A2B4AF7-E826-5850-8E21-EACF6F6D99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AB79FCE-7E29-E93A-53F6-E64913017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E3E7-8365-4028-BD08-E711F226A390}" type="datetimeFigureOut">
              <a:rPr lang="it-IT" smtClean="0"/>
              <a:t>22/08/2023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94CCFFA-C6FE-6CEC-A0AB-24C0FDF49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C98B9CD-08B3-CFA2-2D00-8AD0E14CC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8FF6-1CB6-430C-8E25-3FE6F0793C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094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62B2E7-54C5-8C60-5B61-DB22D5566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374B22-AEB8-1352-09C8-D670BCF1B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7B923C4-EB44-BF19-946E-9BA8E11BB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E3E7-8365-4028-BD08-E711F226A390}" type="datetimeFigureOut">
              <a:rPr lang="it-IT" smtClean="0"/>
              <a:t>22/08/2023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D29CD8A-0DFC-576C-B60F-2078046F0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CF7C64D-B84F-4CE8-036D-CBFB9F4B9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8FF6-1CB6-430C-8E25-3FE6F0793C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5697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EE8542-33F7-510F-D714-83D2CCE0C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C826718-E151-EE98-E51A-225CA5B0A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45DCE8B-C9B9-48EB-3A15-1DEB00B63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E3E7-8365-4028-BD08-E711F226A390}" type="datetimeFigureOut">
              <a:rPr lang="it-IT" smtClean="0"/>
              <a:t>22/08/2023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330EE11-FB8C-CC52-E970-04B668CCE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FB5E34E-D15E-1257-6D06-BB45EDDAF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8FF6-1CB6-430C-8E25-3FE6F0793C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9883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819BC5-8C19-1BF3-D3C4-9246D0E91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553711-4A14-5BE5-59C5-580F3C12FB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494CBBD-F038-F4AE-54D4-9DB5D58A98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4B79EEF-7C33-F9D0-3C24-5DE39B4B9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E3E7-8365-4028-BD08-E711F226A390}" type="datetimeFigureOut">
              <a:rPr lang="it-IT" smtClean="0"/>
              <a:t>22/08/2023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1B7802B-252E-1AF2-EA73-389700752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9D19A21-86F2-B85B-F287-F349FF480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8FF6-1CB6-430C-8E25-3FE6F0793C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7691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9ADA97-CFF3-BA92-CB69-6B0960DB8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40C5075-0139-3AF0-765B-3724EF2CD4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5B73007-6B8C-CE1B-C5C8-2971756C37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BEDAC8C-F4FB-C7A1-4D18-40D3CEED57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6898BE3-9031-09FB-D3F8-54818A7BDE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0A177E5-2050-5FC9-09A6-312F35595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E3E7-8365-4028-BD08-E711F226A390}" type="datetimeFigureOut">
              <a:rPr lang="it-IT" smtClean="0"/>
              <a:t>22/08/2023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F713C8A-F346-C7B4-31A9-10FDFD263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32B9199-DE47-F049-E269-CBC24846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8FF6-1CB6-430C-8E25-3FE6F0793C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0925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E7F5576-1F2D-0050-FCC5-1D6884A3C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A0180AB-4870-8CAA-78F9-181AEA4EC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E3E7-8365-4028-BD08-E711F226A390}" type="datetimeFigureOut">
              <a:rPr lang="it-IT" smtClean="0"/>
              <a:t>22/08/2023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6A5663F-5C98-5328-00AC-4FD89B61C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4B87B3C-9A94-C5B2-1E49-AEAE0251B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8FF6-1CB6-430C-8E25-3FE6F0793C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6065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0044463-3155-9B81-275A-6BA4BBB42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E3E7-8365-4028-BD08-E711F226A390}" type="datetimeFigureOut">
              <a:rPr lang="it-IT" smtClean="0"/>
              <a:t>22/08/2023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E58B779-18AB-BDED-E646-ADFBBF90B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40D5F88-6927-3CBD-416A-1E91A1FF8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8FF6-1CB6-430C-8E25-3FE6F0793C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4834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0B1D270-D90A-2247-4CD3-BF9201DBF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A1BF514-A617-1494-6520-5C6A110D5E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ECE2854-168D-44C4-B9A6-29300863C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42FA9AF-A8AF-BE7A-06DE-DD947DD27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E3E7-8365-4028-BD08-E711F226A390}" type="datetimeFigureOut">
              <a:rPr lang="it-IT" smtClean="0"/>
              <a:t>22/08/2023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1FC3BD3-C1E2-4AB9-FE7F-23A69BA0D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A176E20-D051-EE2D-2E6F-D77767C12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8FF6-1CB6-430C-8E25-3FE6F0793C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9639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2676C1-C027-011C-917B-9D862F68F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4213FC8-2E5B-499C-097A-F67B675BAB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BE6D795-28B3-9115-298A-C88580837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25DFC78-5669-4223-5A3E-0BD01E6F5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E3E7-8365-4028-BD08-E711F226A390}" type="datetimeFigureOut">
              <a:rPr lang="it-IT" smtClean="0"/>
              <a:t>22/08/2023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37668C6-05FA-DC00-7288-C0FB6F1D5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65C0698-F54B-FF93-C773-C2B2E0F4E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8FF6-1CB6-430C-8E25-3FE6F0793C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3047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66A90AC-1BAC-4FDB-63E9-F00A9AC0D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903717B-0A80-96AB-FC1B-B8CCF5CBA6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32980B4-3995-783B-EC48-3436C33A9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E3E7-8365-4028-BD08-E711F226A390}" type="datetimeFigureOut">
              <a:rPr lang="it-IT" smtClean="0"/>
              <a:t>22/08/2023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E2FCC5B-ECC6-3EEC-A72C-EDAEDFD85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DAE5DF2-7D01-8695-A0DF-BC0050158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8FF6-1CB6-430C-8E25-3FE6F0793C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3238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A812FC1-E22E-B1CB-DCF4-F1BAC2B0C2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A09E5A0-F491-E1C6-51BA-5D1D2D4E7E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E30937A-5C63-BD41-CD1B-DF4999AB2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E3E7-8365-4028-BD08-E711F226A390}" type="datetimeFigureOut">
              <a:rPr lang="it-IT" smtClean="0"/>
              <a:t>22/08/2023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5223CAD-E8DE-94DE-07E5-9A24933A5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1177183-095E-6DEF-F8F9-2BDA369CB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8FF6-1CB6-430C-8E25-3FE6F0793C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4971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ol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0BA340-52A3-6A55-373D-99ECEDC76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CEC2D75-0D1D-BD0A-C39F-B799AC7FF8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4125953-F6B8-CF22-D56E-1FDFE8B8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E3E7-8365-4028-BD08-E711F226A390}" type="datetimeFigureOut">
              <a:rPr lang="it-IT" smtClean="0"/>
              <a:t>22/08/2023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5312494-BAD4-303B-DEF0-46DA6C891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66E43AF-3289-8D28-AC57-447A092E1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8FF6-1CB6-430C-8E25-3FE6F0793C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7270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D2746B3-7F5A-8A85-31B3-6875E5EB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1A7DAC8-72F4-F59E-F1E7-2E19B729E0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65D78B6-BFDA-01A5-04B8-2CF7329502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BE3E7-8365-4028-BD08-E711F226A390}" type="datetimeFigureOut">
              <a:rPr lang="it-IT" smtClean="0"/>
              <a:t>22/08/2023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7AB229A-8742-850A-4A3B-163B337777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5A63022-9390-19A5-4A40-C00544216D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798FF6-1CB6-430C-8E25-3FE6F0793C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1163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4A09A84-8D34-F015-6124-9AC36F2C4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it-IT" b="0" i="0" u="none" strike="noStrike" baseline="0">
                <a:solidFill>
                  <a:srgbClr val="032348"/>
                </a:solidFill>
                <a:latin typeface="Times New Roman" panose="02020603050405020304" pitchFamily="18" charset="0"/>
              </a:rPr>
              <a:t>IL SELEZIONATORE DEL PERSONALE (O RECRUITER)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B438FD6-80A3-2755-7C58-AEDE96822C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8060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F398D8-9B68-5970-D714-473E17F3E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it-IT" b="0" i="0" u="none" strike="noStrike" baseline="0">
                <a:solidFill>
                  <a:srgbClr val="032348"/>
                </a:solidFill>
                <a:latin typeface="Times New Roman" panose="02020603050405020304" pitchFamily="18" charset="0"/>
              </a:rPr>
              <a:t>PREMESSA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4F6489D-8BAA-7912-19BF-DF666CE1AE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rtl="0"/>
            <a:r>
              <a:rPr lang="it-IT" b="0" i="0" u="none" strike="noStrike" baseline="0">
                <a:solidFill>
                  <a:srgbClr val="032348"/>
                </a:solidFill>
                <a:latin typeface="Times New Roman" panose="02020603050405020304" pitchFamily="18" charset="0"/>
              </a:rPr>
              <a:t>Il </a:t>
            </a:r>
            <a:r>
              <a:rPr lang="it-IT" b="1" i="0" u="none" strike="noStrike" baseline="0">
                <a:solidFill>
                  <a:srgbClr val="032348"/>
                </a:solidFill>
                <a:latin typeface="Times New Roman" panose="02020603050405020304" pitchFamily="18" charset="0"/>
              </a:rPr>
              <a:t>selezionatore del personale</a:t>
            </a:r>
            <a:r>
              <a:rPr lang="it-IT" b="0" i="0" u="none" strike="noStrike" baseline="0">
                <a:solidFill>
                  <a:srgbClr val="032348"/>
                </a:solidFill>
                <a:latin typeface="Times New Roman" panose="02020603050405020304" pitchFamily="18" charset="0"/>
              </a:rPr>
              <a:t> </a:t>
            </a:r>
            <a:r>
              <a:rPr lang="it-IT" b="0" i="1" u="none" strike="noStrike" baseline="0">
                <a:solidFill>
                  <a:srgbClr val="032348"/>
                </a:solidFill>
                <a:latin typeface="Times New Roman" panose="02020603050405020304" pitchFamily="18" charset="0"/>
              </a:rPr>
              <a:t>(o in inglese Recruiter)</a:t>
            </a:r>
            <a:r>
              <a:rPr lang="it-IT" b="0" i="0" u="none" strike="noStrike" baseline="0">
                <a:solidFill>
                  <a:srgbClr val="032348"/>
                </a:solidFill>
                <a:latin typeface="Times New Roman" panose="02020603050405020304" pitchFamily="18" charset="0"/>
              </a:rPr>
              <a:t> si scrive con la “i” ma non si pronuncia, è quel professionista che si occupa di ricercare, valutare e selezionare le persone che si candidano per una posizione lavorativa.</a:t>
            </a:r>
          </a:p>
        </p:txBody>
      </p:sp>
    </p:spTree>
    <p:extLst>
      <p:ext uri="{BB962C8B-B14F-4D97-AF65-F5344CB8AC3E}">
        <p14:creationId xmlns:p14="http://schemas.microsoft.com/office/powerpoint/2010/main" val="808402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342C90-0E96-7C94-BD42-49E81B009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it-IT" b="0" i="0" u="none" strike="noStrike" baseline="0">
                <a:solidFill>
                  <a:srgbClr val="032348"/>
                </a:solidFill>
                <a:latin typeface="Times New Roman" panose="02020603050405020304" pitchFamily="18" charset="0"/>
              </a:rPr>
              <a:t>COMPITI PRINCIPALI</a:t>
            </a:r>
            <a:r>
              <a:rPr lang="it-IT" b="0" i="0" u="none" strike="noStrike" baseline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F9406A0-F1F5-45EB-3F65-C0E383E937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rtl="0"/>
            <a:r>
              <a:rPr lang="it-IT" b="0" i="0" u="none" strike="noStrike" baseline="0">
                <a:solidFill>
                  <a:srgbClr val="032348"/>
                </a:solidFill>
                <a:latin typeface="Times New Roman" panose="02020603050405020304" pitchFamily="18" charset="0"/>
              </a:rPr>
              <a:t>Stesura dell’annuncio dell’offerta lavorativa</a:t>
            </a:r>
          </a:p>
          <a:p>
            <a:pPr marR="0" lvl="0" rtl="0"/>
            <a:r>
              <a:rPr lang="it-IT" b="0" i="0" u="none" strike="noStrike" baseline="0">
                <a:solidFill>
                  <a:srgbClr val="032348"/>
                </a:solidFill>
                <a:latin typeface="Times New Roman" panose="02020603050405020304" pitchFamily="18" charset="0"/>
              </a:rPr>
              <a:t>Pubblicazione dell’annuncio stesso su vati siti web/portali di lavoro</a:t>
            </a:r>
          </a:p>
          <a:p>
            <a:pPr marR="0" lvl="1" rtl="0"/>
            <a:r>
              <a:rPr lang="it-IT" b="0" i="0" u="none" strike="noStrike" baseline="0">
                <a:solidFill>
                  <a:srgbClr val="404040"/>
                </a:solidFill>
                <a:latin typeface="Times New Roman" panose="02020603050405020304" pitchFamily="18" charset="0"/>
              </a:rPr>
              <a:t>Siti interni all’agenzia</a:t>
            </a:r>
          </a:p>
          <a:p>
            <a:pPr marR="0" lvl="1" rtl="0"/>
            <a:r>
              <a:rPr lang="it-IT" b="0" i="0" u="none" strike="noStrike" baseline="0">
                <a:solidFill>
                  <a:srgbClr val="404040"/>
                </a:solidFill>
                <a:latin typeface="Times New Roman" panose="02020603050405020304" pitchFamily="18" charset="0"/>
              </a:rPr>
              <a:t>Siti esterni all’agenzia</a:t>
            </a:r>
          </a:p>
          <a:p>
            <a:pPr marR="0" lvl="0" rtl="0"/>
            <a:r>
              <a:rPr lang="it-IT" b="0" i="0" u="none" strike="noStrike" baseline="0">
                <a:solidFill>
                  <a:srgbClr val="032348"/>
                </a:solidFill>
                <a:latin typeface="Times New Roman" panose="02020603050405020304" pitchFamily="18" charset="0"/>
              </a:rPr>
              <a:t>Valutazione dei cv ricevuti</a:t>
            </a:r>
          </a:p>
          <a:p>
            <a:pPr marR="0" lvl="0" rtl="0"/>
            <a:r>
              <a:rPr lang="it-IT" b="0" i="0" u="none" strike="noStrike" baseline="0">
                <a:solidFill>
                  <a:srgbClr val="032348"/>
                </a:solidFill>
                <a:latin typeface="Times New Roman" panose="02020603050405020304" pitchFamily="18" charset="0"/>
              </a:rPr>
              <a:t>Primo contatto con il candidato ed eventuale proposta di colloquio</a:t>
            </a:r>
          </a:p>
          <a:p>
            <a:pPr marR="0" lvl="0" rtl="0"/>
            <a:r>
              <a:rPr lang="it-IT" b="0" i="0" u="none" strike="noStrike" baseline="0">
                <a:solidFill>
                  <a:srgbClr val="032348"/>
                </a:solidFill>
                <a:latin typeface="Times New Roman" panose="02020603050405020304" pitchFamily="18" charset="0"/>
              </a:rPr>
              <a:t>Colloquio di persona, valutazione e informazione dell’esito del colloquio</a:t>
            </a:r>
          </a:p>
        </p:txBody>
      </p:sp>
    </p:spTree>
    <p:extLst>
      <p:ext uri="{BB962C8B-B14F-4D97-AF65-F5344CB8AC3E}">
        <p14:creationId xmlns:p14="http://schemas.microsoft.com/office/powerpoint/2010/main" val="3407983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5933F23-1F54-6668-3586-AA1871746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it-IT" b="0" i="0" u="none" strike="noStrike" baseline="0">
                <a:solidFill>
                  <a:srgbClr val="032348"/>
                </a:solidFill>
                <a:latin typeface="Times New Roman" panose="02020603050405020304" pitchFamily="18" charset="0"/>
              </a:rPr>
              <a:t>LE ATTIVITÀ NEL DETTAGLIO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0F6528B-30EB-6488-A990-5469597ABE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rtl="0"/>
            <a:r>
              <a:rPr lang="it-IT" b="0" i="0" u="none" strike="noStrike" baseline="0">
                <a:solidFill>
                  <a:srgbClr val="032348"/>
                </a:solidFill>
                <a:latin typeface="Times New Roman" panose="02020603050405020304" pitchFamily="18" charset="0"/>
              </a:rPr>
              <a:t>La stesura dell’annuncio dell’offerta lavorativa</a:t>
            </a:r>
          </a:p>
          <a:p>
            <a:pPr marR="0" lvl="0" rtl="0"/>
            <a:r>
              <a:rPr lang="it-IT" b="0" i="0" u="none" strike="noStrike" baseline="0">
                <a:solidFill>
                  <a:srgbClr val="032348"/>
                </a:solidFill>
                <a:latin typeface="Times New Roman" panose="02020603050405020304" pitchFamily="18" charset="0"/>
              </a:rPr>
              <a:t>La pubblicazione dell’annuncio di lavoro su vari siti web/portali di lavoro</a:t>
            </a:r>
          </a:p>
          <a:p>
            <a:pPr marR="0" lvl="0" rtl="0"/>
            <a:r>
              <a:rPr lang="it-IT" b="0" i="0" u="none" strike="noStrike" baseline="0">
                <a:solidFill>
                  <a:srgbClr val="032348"/>
                </a:solidFill>
                <a:latin typeface="Times New Roman" panose="02020603050405020304" pitchFamily="18" charset="0"/>
              </a:rPr>
              <a:t>La valutazione dei CV ricevuti</a:t>
            </a:r>
          </a:p>
          <a:p>
            <a:pPr marR="0" lvl="0" rtl="0"/>
            <a:r>
              <a:rPr lang="it-IT" b="0" i="0" u="none" strike="noStrike" baseline="0">
                <a:solidFill>
                  <a:srgbClr val="032348"/>
                </a:solidFill>
                <a:latin typeface="Times New Roman" panose="02020603050405020304" pitchFamily="18" charset="0"/>
              </a:rPr>
              <a:t>Primo contatto con il candidato ed eventuale proposta di colloquio </a:t>
            </a:r>
          </a:p>
          <a:p>
            <a:pPr marR="0" lvl="0" rtl="0"/>
            <a:r>
              <a:rPr lang="it-IT" b="0" i="0" u="none" strike="noStrike" baseline="0">
                <a:solidFill>
                  <a:srgbClr val="032348"/>
                </a:solidFill>
                <a:latin typeface="Times New Roman" panose="02020603050405020304" pitchFamily="18" charset="0"/>
              </a:rPr>
              <a:t>Colloquio di persona, valutazione e conseguente informazione dell’esito del colloquio al candidato</a:t>
            </a:r>
          </a:p>
        </p:txBody>
      </p:sp>
    </p:spTree>
    <p:extLst>
      <p:ext uri="{BB962C8B-B14F-4D97-AF65-F5344CB8AC3E}">
        <p14:creationId xmlns:p14="http://schemas.microsoft.com/office/powerpoint/2010/main" val="189449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0F36BB3-BF0C-D84F-6371-22F849927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it-IT" b="0" i="0" u="none" strike="noStrike" baseline="0">
                <a:solidFill>
                  <a:srgbClr val="032348"/>
                </a:solidFill>
                <a:latin typeface="Times New Roman" panose="02020603050405020304" pitchFamily="18" charset="0"/>
              </a:rPr>
              <a:t>CONSIDERAZIONI FINALI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76011E8-CAE1-ACFC-09D0-723DB9245B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rtl="0"/>
            <a:r>
              <a:rPr lang="it-IT" b="0" i="0" u="none" strike="noStrike" baseline="0">
                <a:solidFill>
                  <a:srgbClr val="032348"/>
                </a:solidFill>
                <a:latin typeface="Times New Roman" panose="02020603050405020304" pitchFamily="18" charset="0"/>
              </a:rPr>
              <a:t>Ultima cosa importante che voglio spiegarti è questa:</a:t>
            </a:r>
            <a:r>
              <a:rPr lang="it-IT" b="1" i="0" u="none" strike="noStrike" baseline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it-IT" b="0" i="0" u="none" strike="noStrike" baseline="0">
                <a:solidFill>
                  <a:srgbClr val="032348"/>
                </a:solidFill>
                <a:latin typeface="Times New Roman" panose="02020603050405020304" pitchFamily="18" charset="0"/>
              </a:rPr>
              <a:t>il processo di ricerca e selezione di personale è molto impegnativo</a:t>
            </a:r>
            <a:r>
              <a:rPr lang="it-IT" b="1" i="0" u="none" strike="noStrike" baseline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it-IT" b="0" i="0" u="none" strike="noStrike" baseline="0">
                <a:solidFill>
                  <a:srgbClr val="032348"/>
                </a:solidFill>
                <a:latin typeface="Times New Roman" panose="02020603050405020304" pitchFamily="18" charset="0"/>
              </a:rPr>
              <a:t>in termini di tempo, risorse e denaro e dunque, anche nelle grandi aziende,</a:t>
            </a:r>
            <a:r>
              <a:rPr lang="it-IT" b="1" i="0" u="none" strike="noStrike" baseline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it-IT" b="0" i="0" u="none" strike="noStrike" baseline="0">
                <a:solidFill>
                  <a:srgbClr val="032348"/>
                </a:solidFill>
                <a:latin typeface="Times New Roman" panose="02020603050405020304" pitchFamily="18" charset="0"/>
              </a:rPr>
              <a:t>raramente questo processo viene svolto completamente al proprio interno, ma</a:t>
            </a:r>
            <a:r>
              <a:rPr lang="it-IT" b="1" i="0" u="none" strike="noStrike" baseline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it-IT" b="0" i="0" u="none" strike="noStrike" baseline="0">
                <a:solidFill>
                  <a:srgbClr val="032348"/>
                </a:solidFill>
                <a:latin typeface="Times New Roman" panose="02020603050405020304" pitchFamily="18" charset="0"/>
              </a:rPr>
              <a:t>“conviene” affidarsi a realtà specializzate di ricerca e selezione di personale che si chiamano</a:t>
            </a:r>
            <a:r>
              <a:rPr lang="it-IT" b="1" i="0" u="none" strike="noStrike" baseline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it-IT" b="0" i="0" u="none" strike="noStrike" baseline="0">
                <a:solidFill>
                  <a:srgbClr val="032348"/>
                </a:solidFill>
                <a:latin typeface="Times New Roman" panose="02020603050405020304" pitchFamily="18" charset="0"/>
              </a:rPr>
              <a:t>“Agenzie per il lavoro”. </a:t>
            </a:r>
          </a:p>
        </p:txBody>
      </p:sp>
    </p:spTree>
    <p:extLst>
      <p:ext uri="{BB962C8B-B14F-4D97-AF65-F5344CB8AC3E}">
        <p14:creationId xmlns:p14="http://schemas.microsoft.com/office/powerpoint/2010/main" val="5809107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9.7 Comunicare con Word creare una presentazione da un file Word</Template>
  <TotalTime>0</TotalTime>
  <Words>221</Words>
  <Application>Microsoft Office PowerPoint</Application>
  <PresentationFormat>Widescreen</PresentationFormat>
  <Paragraphs>19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Tema di Office</vt:lpstr>
      <vt:lpstr>IL SELEZIONATORE DEL PERSONALE (O RECRUITER)</vt:lpstr>
      <vt:lpstr>PREMESSA</vt:lpstr>
      <vt:lpstr>COMPITI PRINCIPALI </vt:lpstr>
      <vt:lpstr>LE ATTIVITÀ NEL DETTAGLIO</vt:lpstr>
      <vt:lpstr>CONSIDERAZIONI FINALI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SELEZIONATORE DEL PERSONALE (O RECRUITER)</dc:title>
  <dc:creator>Niccolò Abate</dc:creator>
  <cp:lastModifiedBy>Niccolò Abate</cp:lastModifiedBy>
  <cp:revision>1</cp:revision>
  <dcterms:created xsi:type="dcterms:W3CDTF">2023-08-22T13:19:20Z</dcterms:created>
  <dcterms:modified xsi:type="dcterms:W3CDTF">2023-08-22T13:19:56Z</dcterms:modified>
</cp:coreProperties>
</file>