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 Curriculum Vitae" id="{E47F00CB-0F3D-4887-B539-F149C736055C}">
          <p14:sldIdLst>
            <p14:sldId id="256"/>
            <p14:sldId id="257"/>
            <p14:sldId id="258"/>
          </p14:sldIdLst>
        </p14:section>
        <p14:section name="Il CV in formato Europass (o europeo)" id="{B6D9B08A-21E4-4601-B458-586BF11761B0}">
          <p14:sldIdLst>
            <p14:sldId id="259"/>
            <p14:sldId id="260"/>
          </p14:sldIdLst>
        </p14:section>
        <p14:section name="Il CV in formato alternativo" id="{5293E970-C49B-40E8-B6B1-D41ED2CB2458}">
          <p14:sldIdLst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3846F1-6373-4950-B262-8F726E3BC90F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F6365E84-5EAB-4256-B7F2-A5BCDF940F39}">
      <dgm:prSet/>
      <dgm:spPr/>
      <dgm:t>
        <a:bodyPr/>
        <a:lstStyle/>
        <a:p>
          <a:r>
            <a:rPr lang="it-IT" b="0" i="0"/>
            <a:t>No, principalmente ne esistono due modelli che sono:</a:t>
          </a:r>
          <a:endParaRPr lang="it-IT"/>
        </a:p>
      </dgm:t>
    </dgm:pt>
    <dgm:pt modelId="{0FCA4668-B65E-4C88-8DA2-816614E7ED17}" type="parTrans" cxnId="{99F4B98E-FABE-44BC-8AC2-9E8751C4A8CA}">
      <dgm:prSet/>
      <dgm:spPr/>
      <dgm:t>
        <a:bodyPr/>
        <a:lstStyle/>
        <a:p>
          <a:endParaRPr lang="it-IT"/>
        </a:p>
      </dgm:t>
    </dgm:pt>
    <dgm:pt modelId="{0026B1CA-D3F9-4D83-8E6F-5E44F137CA7E}" type="sibTrans" cxnId="{99F4B98E-FABE-44BC-8AC2-9E8751C4A8CA}">
      <dgm:prSet/>
      <dgm:spPr/>
      <dgm:t>
        <a:bodyPr/>
        <a:lstStyle/>
        <a:p>
          <a:endParaRPr lang="it-IT"/>
        </a:p>
      </dgm:t>
    </dgm:pt>
    <dgm:pt modelId="{3EEF533C-B65A-49B7-A278-4612F8612E3F}">
      <dgm:prSet/>
      <dgm:spPr/>
      <dgm:t>
        <a:bodyPr/>
        <a:lstStyle/>
        <a:p>
          <a:r>
            <a:rPr lang="it-IT" b="0" i="0"/>
            <a:t>Il CV formato Europass</a:t>
          </a:r>
          <a:endParaRPr lang="it-IT"/>
        </a:p>
      </dgm:t>
    </dgm:pt>
    <dgm:pt modelId="{72599F51-AF75-43DE-96A0-703493DD6DBE}" type="parTrans" cxnId="{3D0B9AFE-4BF3-447C-A1DC-15EBD15D01BB}">
      <dgm:prSet/>
      <dgm:spPr/>
      <dgm:t>
        <a:bodyPr/>
        <a:lstStyle/>
        <a:p>
          <a:endParaRPr lang="it-IT"/>
        </a:p>
      </dgm:t>
    </dgm:pt>
    <dgm:pt modelId="{4250380D-BB0A-4A2F-9C09-F9E2A7AEB670}" type="sibTrans" cxnId="{3D0B9AFE-4BF3-447C-A1DC-15EBD15D01BB}">
      <dgm:prSet/>
      <dgm:spPr/>
      <dgm:t>
        <a:bodyPr/>
        <a:lstStyle/>
        <a:p>
          <a:endParaRPr lang="it-IT"/>
        </a:p>
      </dgm:t>
    </dgm:pt>
    <dgm:pt modelId="{216BD87C-3175-43A2-9C33-70D5D131CD21}">
      <dgm:prSet/>
      <dgm:spPr/>
      <dgm:t>
        <a:bodyPr/>
        <a:lstStyle/>
        <a:p>
          <a:r>
            <a:rPr lang="it-IT" b="0" i="0" dirty="0"/>
            <a:t>Il CV formato alternativo</a:t>
          </a:r>
          <a:endParaRPr lang="it-IT" dirty="0"/>
        </a:p>
      </dgm:t>
    </dgm:pt>
    <dgm:pt modelId="{573F2F69-360B-4CDD-8C41-35BE566A8F27}" type="parTrans" cxnId="{EA07EE7C-327A-46EA-BD19-F77783F0DC12}">
      <dgm:prSet/>
      <dgm:spPr/>
      <dgm:t>
        <a:bodyPr/>
        <a:lstStyle/>
        <a:p>
          <a:endParaRPr lang="it-IT"/>
        </a:p>
      </dgm:t>
    </dgm:pt>
    <dgm:pt modelId="{4DBB85B7-74BF-4764-8274-BA7D8861A94E}" type="sibTrans" cxnId="{EA07EE7C-327A-46EA-BD19-F77783F0DC12}">
      <dgm:prSet/>
      <dgm:spPr/>
      <dgm:t>
        <a:bodyPr/>
        <a:lstStyle/>
        <a:p>
          <a:endParaRPr lang="it-IT"/>
        </a:p>
      </dgm:t>
    </dgm:pt>
    <dgm:pt modelId="{119A7CEE-401C-4766-895A-1E1EB9FF9BFC}" type="pres">
      <dgm:prSet presAssocID="{CC3846F1-6373-4950-B262-8F726E3BC9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228AE4-5896-4003-9CB9-A12CD00D2977}" type="pres">
      <dgm:prSet presAssocID="{F6365E84-5EAB-4256-B7F2-A5BCDF940F39}" presName="root" presStyleCnt="0"/>
      <dgm:spPr/>
    </dgm:pt>
    <dgm:pt modelId="{BDA89443-4451-4B6A-B872-B14B59E35628}" type="pres">
      <dgm:prSet presAssocID="{F6365E84-5EAB-4256-B7F2-A5BCDF940F39}" presName="rootComposite" presStyleCnt="0"/>
      <dgm:spPr/>
    </dgm:pt>
    <dgm:pt modelId="{E3CC653B-6589-463D-9050-2C7C068B3307}" type="pres">
      <dgm:prSet presAssocID="{F6365E84-5EAB-4256-B7F2-A5BCDF940F39}" presName="rootText" presStyleLbl="node1" presStyleIdx="0" presStyleCnt="1"/>
      <dgm:spPr/>
    </dgm:pt>
    <dgm:pt modelId="{D2FEA328-9E3A-4BCF-812E-11C20509F0D0}" type="pres">
      <dgm:prSet presAssocID="{F6365E84-5EAB-4256-B7F2-A5BCDF940F39}" presName="rootConnector" presStyleLbl="node1" presStyleIdx="0" presStyleCnt="1"/>
      <dgm:spPr/>
    </dgm:pt>
    <dgm:pt modelId="{425EA908-035F-445F-84E2-5614161E86FA}" type="pres">
      <dgm:prSet presAssocID="{F6365E84-5EAB-4256-B7F2-A5BCDF940F39}" presName="childShape" presStyleCnt="0"/>
      <dgm:spPr/>
    </dgm:pt>
    <dgm:pt modelId="{FC3718F7-78B9-4765-B2AD-170C5CF1600B}" type="pres">
      <dgm:prSet presAssocID="{72599F51-AF75-43DE-96A0-703493DD6DBE}" presName="Name13" presStyleLbl="parChTrans1D2" presStyleIdx="0" presStyleCnt="2"/>
      <dgm:spPr/>
    </dgm:pt>
    <dgm:pt modelId="{72946BCA-86B6-4F37-BF53-3C43EDA51CF2}" type="pres">
      <dgm:prSet presAssocID="{3EEF533C-B65A-49B7-A278-4612F8612E3F}" presName="childText" presStyleLbl="bgAcc1" presStyleIdx="0" presStyleCnt="2">
        <dgm:presLayoutVars>
          <dgm:bulletEnabled val="1"/>
        </dgm:presLayoutVars>
      </dgm:prSet>
      <dgm:spPr/>
    </dgm:pt>
    <dgm:pt modelId="{174A7A15-CE50-4902-966E-43EFBFDAC69C}" type="pres">
      <dgm:prSet presAssocID="{573F2F69-360B-4CDD-8C41-35BE566A8F27}" presName="Name13" presStyleLbl="parChTrans1D2" presStyleIdx="1" presStyleCnt="2"/>
      <dgm:spPr/>
    </dgm:pt>
    <dgm:pt modelId="{0CA6736B-F633-4A02-9C85-D6B954CBBAAE}" type="pres">
      <dgm:prSet presAssocID="{216BD87C-3175-43A2-9C33-70D5D131CD21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92D5619-5A2D-40AB-9FC3-AB68A64A4A50}" type="presOf" srcId="{573F2F69-360B-4CDD-8C41-35BE566A8F27}" destId="{174A7A15-CE50-4902-966E-43EFBFDAC69C}" srcOrd="0" destOrd="0" presId="urn:microsoft.com/office/officeart/2005/8/layout/hierarchy3"/>
    <dgm:cxn modelId="{9E1D9436-418D-4EB1-B592-2895CE591F15}" type="presOf" srcId="{3EEF533C-B65A-49B7-A278-4612F8612E3F}" destId="{72946BCA-86B6-4F37-BF53-3C43EDA51CF2}" srcOrd="0" destOrd="0" presId="urn:microsoft.com/office/officeart/2005/8/layout/hierarchy3"/>
    <dgm:cxn modelId="{1FBC1338-81F8-4F42-9D32-D8C98D123D67}" type="presOf" srcId="{CC3846F1-6373-4950-B262-8F726E3BC90F}" destId="{119A7CEE-401C-4766-895A-1E1EB9FF9BFC}" srcOrd="0" destOrd="0" presId="urn:microsoft.com/office/officeart/2005/8/layout/hierarchy3"/>
    <dgm:cxn modelId="{2E9F9150-8CEF-4797-91B5-EA85E1E6B8CA}" type="presOf" srcId="{72599F51-AF75-43DE-96A0-703493DD6DBE}" destId="{FC3718F7-78B9-4765-B2AD-170C5CF1600B}" srcOrd="0" destOrd="0" presId="urn:microsoft.com/office/officeart/2005/8/layout/hierarchy3"/>
    <dgm:cxn modelId="{EA07EE7C-327A-46EA-BD19-F77783F0DC12}" srcId="{F6365E84-5EAB-4256-B7F2-A5BCDF940F39}" destId="{216BD87C-3175-43A2-9C33-70D5D131CD21}" srcOrd="1" destOrd="0" parTransId="{573F2F69-360B-4CDD-8C41-35BE566A8F27}" sibTransId="{4DBB85B7-74BF-4764-8274-BA7D8861A94E}"/>
    <dgm:cxn modelId="{22FCC582-BED6-4B86-862B-F16F85DA2896}" type="presOf" srcId="{216BD87C-3175-43A2-9C33-70D5D131CD21}" destId="{0CA6736B-F633-4A02-9C85-D6B954CBBAAE}" srcOrd="0" destOrd="0" presId="urn:microsoft.com/office/officeart/2005/8/layout/hierarchy3"/>
    <dgm:cxn modelId="{99F4B98E-FABE-44BC-8AC2-9E8751C4A8CA}" srcId="{CC3846F1-6373-4950-B262-8F726E3BC90F}" destId="{F6365E84-5EAB-4256-B7F2-A5BCDF940F39}" srcOrd="0" destOrd="0" parTransId="{0FCA4668-B65E-4C88-8DA2-816614E7ED17}" sibTransId="{0026B1CA-D3F9-4D83-8E6F-5E44F137CA7E}"/>
    <dgm:cxn modelId="{ABE17BAD-3356-49B7-B126-264F310E353C}" type="presOf" srcId="{F6365E84-5EAB-4256-B7F2-A5BCDF940F39}" destId="{D2FEA328-9E3A-4BCF-812E-11C20509F0D0}" srcOrd="1" destOrd="0" presId="urn:microsoft.com/office/officeart/2005/8/layout/hierarchy3"/>
    <dgm:cxn modelId="{ABBBC4D6-327C-452A-AC06-6C385EEEF33E}" type="presOf" srcId="{F6365E84-5EAB-4256-B7F2-A5BCDF940F39}" destId="{E3CC653B-6589-463D-9050-2C7C068B3307}" srcOrd="0" destOrd="0" presId="urn:microsoft.com/office/officeart/2005/8/layout/hierarchy3"/>
    <dgm:cxn modelId="{3D0B9AFE-4BF3-447C-A1DC-15EBD15D01BB}" srcId="{F6365E84-5EAB-4256-B7F2-A5BCDF940F39}" destId="{3EEF533C-B65A-49B7-A278-4612F8612E3F}" srcOrd="0" destOrd="0" parTransId="{72599F51-AF75-43DE-96A0-703493DD6DBE}" sibTransId="{4250380D-BB0A-4A2F-9C09-F9E2A7AEB670}"/>
    <dgm:cxn modelId="{D80D9233-40B2-4BF6-91AE-E4CD2919642A}" type="presParOf" srcId="{119A7CEE-401C-4766-895A-1E1EB9FF9BFC}" destId="{3D228AE4-5896-4003-9CB9-A12CD00D2977}" srcOrd="0" destOrd="0" presId="urn:microsoft.com/office/officeart/2005/8/layout/hierarchy3"/>
    <dgm:cxn modelId="{B2447705-AFB2-486F-AC72-3CFA6180DC8B}" type="presParOf" srcId="{3D228AE4-5896-4003-9CB9-A12CD00D2977}" destId="{BDA89443-4451-4B6A-B872-B14B59E35628}" srcOrd="0" destOrd="0" presId="urn:microsoft.com/office/officeart/2005/8/layout/hierarchy3"/>
    <dgm:cxn modelId="{FD2DEDC7-0FE9-4047-B8D8-FAD2666971B3}" type="presParOf" srcId="{BDA89443-4451-4B6A-B872-B14B59E35628}" destId="{E3CC653B-6589-463D-9050-2C7C068B3307}" srcOrd="0" destOrd="0" presId="urn:microsoft.com/office/officeart/2005/8/layout/hierarchy3"/>
    <dgm:cxn modelId="{9FB6670F-D8EB-48D4-9482-1ABA113A0158}" type="presParOf" srcId="{BDA89443-4451-4B6A-B872-B14B59E35628}" destId="{D2FEA328-9E3A-4BCF-812E-11C20509F0D0}" srcOrd="1" destOrd="0" presId="urn:microsoft.com/office/officeart/2005/8/layout/hierarchy3"/>
    <dgm:cxn modelId="{114AC2EC-36A3-4272-8CC2-E1CDDCFFEE65}" type="presParOf" srcId="{3D228AE4-5896-4003-9CB9-A12CD00D2977}" destId="{425EA908-035F-445F-84E2-5614161E86FA}" srcOrd="1" destOrd="0" presId="urn:microsoft.com/office/officeart/2005/8/layout/hierarchy3"/>
    <dgm:cxn modelId="{45CED325-CD47-47F4-8271-19E0F707F1B9}" type="presParOf" srcId="{425EA908-035F-445F-84E2-5614161E86FA}" destId="{FC3718F7-78B9-4765-B2AD-170C5CF1600B}" srcOrd="0" destOrd="0" presId="urn:microsoft.com/office/officeart/2005/8/layout/hierarchy3"/>
    <dgm:cxn modelId="{E761172B-1048-4C7F-BC4B-33A85068D528}" type="presParOf" srcId="{425EA908-035F-445F-84E2-5614161E86FA}" destId="{72946BCA-86B6-4F37-BF53-3C43EDA51CF2}" srcOrd="1" destOrd="0" presId="urn:microsoft.com/office/officeart/2005/8/layout/hierarchy3"/>
    <dgm:cxn modelId="{CCEA0EE1-3252-4195-87EC-F7348820CB17}" type="presParOf" srcId="{425EA908-035F-445F-84E2-5614161E86FA}" destId="{174A7A15-CE50-4902-966E-43EFBFDAC69C}" srcOrd="2" destOrd="0" presId="urn:microsoft.com/office/officeart/2005/8/layout/hierarchy3"/>
    <dgm:cxn modelId="{032715E4-C6CB-437A-AD00-8CB51E787A3A}" type="presParOf" srcId="{425EA908-035F-445F-84E2-5614161E86FA}" destId="{0CA6736B-F633-4A02-9C85-D6B954CBBAA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C653B-6589-463D-9050-2C7C068B3307}">
      <dsp:nvSpPr>
        <dsp:cNvPr id="0" name=""/>
        <dsp:cNvSpPr/>
      </dsp:nvSpPr>
      <dsp:spPr>
        <a:xfrm>
          <a:off x="404863" y="793"/>
          <a:ext cx="2674141" cy="1337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0" i="0" kern="1200"/>
            <a:t>No, principalmente ne esistono due modelli che sono:</a:t>
          </a:r>
          <a:endParaRPr lang="it-IT" sz="2100" kern="1200"/>
        </a:p>
      </dsp:txBody>
      <dsp:txXfrm>
        <a:off x="444024" y="39954"/>
        <a:ext cx="2595819" cy="1258748"/>
      </dsp:txXfrm>
    </dsp:sp>
    <dsp:sp modelId="{FC3718F7-78B9-4765-B2AD-170C5CF1600B}">
      <dsp:nvSpPr>
        <dsp:cNvPr id="0" name=""/>
        <dsp:cNvSpPr/>
      </dsp:nvSpPr>
      <dsp:spPr>
        <a:xfrm>
          <a:off x="672277" y="1337863"/>
          <a:ext cx="267414" cy="1002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2803"/>
              </a:lnTo>
              <a:lnTo>
                <a:pt x="267414" y="1002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46BCA-86B6-4F37-BF53-3C43EDA51CF2}">
      <dsp:nvSpPr>
        <dsp:cNvPr id="0" name=""/>
        <dsp:cNvSpPr/>
      </dsp:nvSpPr>
      <dsp:spPr>
        <a:xfrm>
          <a:off x="939692" y="1672131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/>
            <a:t>Il CV formato Europass</a:t>
          </a:r>
          <a:endParaRPr lang="it-IT" sz="2800" kern="1200"/>
        </a:p>
      </dsp:txBody>
      <dsp:txXfrm>
        <a:off x="978853" y="1711292"/>
        <a:ext cx="2060991" cy="1258748"/>
      </dsp:txXfrm>
    </dsp:sp>
    <dsp:sp modelId="{174A7A15-CE50-4902-966E-43EFBFDAC69C}">
      <dsp:nvSpPr>
        <dsp:cNvPr id="0" name=""/>
        <dsp:cNvSpPr/>
      </dsp:nvSpPr>
      <dsp:spPr>
        <a:xfrm>
          <a:off x="672277" y="1337863"/>
          <a:ext cx="267414" cy="2674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141"/>
              </a:lnTo>
              <a:lnTo>
                <a:pt x="267414" y="26741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6736B-F633-4A02-9C85-D6B954CBBAAE}">
      <dsp:nvSpPr>
        <dsp:cNvPr id="0" name=""/>
        <dsp:cNvSpPr/>
      </dsp:nvSpPr>
      <dsp:spPr>
        <a:xfrm>
          <a:off x="939692" y="3343470"/>
          <a:ext cx="2139313" cy="1337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0" i="0" kern="1200" dirty="0"/>
            <a:t>Il CV formato alternativo</a:t>
          </a:r>
          <a:endParaRPr lang="it-IT" sz="2800" kern="1200" dirty="0"/>
        </a:p>
      </dsp:txBody>
      <dsp:txXfrm>
        <a:off x="978853" y="3382631"/>
        <a:ext cx="2060991" cy="1258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F735D84D-AEC8-8907-67A2-CF9294689C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BEC8861-8A95-F411-E129-0EA983DD51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765DA-0139-4520-AE98-8AAC21AC9D39}" type="datetimeFigureOut">
              <a:rPr lang="it-IT" smtClean="0"/>
              <a:t>20/08/2023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D67980-9776-C77D-5D1F-4FB0A3DC08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21E0B7-923C-7D55-4950-4EC2426821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1BEB3-F789-4761-91A4-2D454B9C44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69862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Il curriculum Vitae (CV)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3E7AC-BBA0-4B14-BDF2-5B9808DBE760}" type="datetimeFigureOut">
              <a:rPr lang="it-IT" smtClean="0"/>
              <a:t>20/08/2023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Corso di formazione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D6D5C-95D1-4CC1-ABF1-2F65FFFCA0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453164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906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l’aneddoto del Sig. Rossi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64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9250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Inserire il PDF nella lezione successiva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09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1213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7284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Ricordati di raccontare quello che ha pensato la collega Federica la prima volta che ha visto il tuo </a:t>
            </a:r>
            <a:r>
              <a:rPr lang="it-IT"/>
              <a:t>CV alternativo</a:t>
            </a:r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70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623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Il curriculum Vitae (CV)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Corso di formazione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D6D5C-95D1-4CC1-ABF1-2F65FFFCA04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838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34FB3B2-1E82-4789-BE94-8905D414CA9F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9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EA72C-3845-46D7-8447-C72258FDB27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7CB3-0216-439F-833D-E2692CA356FC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23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0CC7-F824-44AF-93BA-E530F68A149C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97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87C7-FDDD-4438-BF13-632B3797540C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76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2E44-B848-4FF7-942A-361F6DB7D38F}" type="datetime1">
              <a:rPr lang="it-IT" smtClean="0"/>
              <a:t>20/08/2023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7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7AD5-1ED1-48A6-A6E9-7D1A9B29CABF}" type="datetime1">
              <a:rPr lang="it-IT" smtClean="0"/>
              <a:t>20/08/2023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8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03794-DE0B-45A1-A034-CFCD341B741B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32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13DA1-5176-4846-B0FD-D2EFBB3E5126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66A3-4B5D-4EC9-9C39-FDBEE97601DA}" type="datetime1">
              <a:rPr lang="it-IT" smtClean="0"/>
              <a:t>20/08/2023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6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0C229-28F7-4272-BFE8-74D553CAA0EA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08B1F-BDBD-4133-A82B-DFBD5502EB58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53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CCE85-9C70-4F03-919A-4C7F9F791EE4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00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A31A-459F-41E8-924E-DE3804B021EB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01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8A9C-395A-40F2-AE18-AB4782BA8D19}" type="datetime1">
              <a:rPr lang="it-IT" smtClean="0"/>
              <a:t>20/08/2023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99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5B2A81-3BB6-4E2C-B516-53A5C1C3F67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4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65B219A-D33F-43DD-82B5-D42AC1B1E0D8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1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2569877-807C-418B-8643-C0A9ECF60855}" type="datetime1">
              <a:rPr lang="it-IT" smtClean="0"/>
              <a:t>20/08/2023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it-IT"/>
              <a:t>Niccolò Abate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C2877CD-1C05-4EF3-BED5-A74CC242E1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7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resume-cv-hr-job-experience-2296951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ngimg.com/download/6768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iccoloabate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na posizionata sopra riga della firma">
            <a:extLst>
              <a:ext uri="{FF2B5EF4-FFF2-40B4-BE49-F238E27FC236}">
                <a16:creationId xmlns:a16="http://schemas.microsoft.com/office/drawing/2014/main" id="{468FD635-6A03-A35A-2247-7A31C0166F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5" r="-1" b="37255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39CC075-A19A-06F2-0F85-99EA7805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99" y="4854346"/>
            <a:ext cx="10407602" cy="868026"/>
          </a:xfrm>
        </p:spPr>
        <p:txBody>
          <a:bodyPr>
            <a:normAutofit/>
          </a:bodyPr>
          <a:lstStyle/>
          <a:p>
            <a:pPr algn="ctr"/>
            <a:r>
              <a:rPr lang="it-IT" sz="4400">
                <a:solidFill>
                  <a:srgbClr val="EBEBEB"/>
                </a:solidFill>
              </a:rPr>
              <a:t>Il curriculum Vitae (CV)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019EB2-F189-9C99-53AC-88A56E5B9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99" y="5722374"/>
            <a:ext cx="10407602" cy="487924"/>
          </a:xfrm>
        </p:spPr>
        <p:txBody>
          <a:bodyPr>
            <a:normAutofit/>
          </a:bodyPr>
          <a:lstStyle/>
          <a:p>
            <a:pPr algn="ctr"/>
            <a:r>
              <a:rPr lang="it-IT">
                <a:solidFill>
                  <a:schemeClr val="tx2">
                    <a:lumMod val="40000"/>
                    <a:lumOff val="60000"/>
                  </a:schemeClr>
                </a:solidFill>
              </a:rPr>
              <a:t>Scopriamo cos’è e come crearlo al meglio</a:t>
            </a: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7FDFE3-C05D-1C80-C2A5-86CAAC57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40695B-1A80-8B1B-77BA-1B37B9E90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09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5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36F04B2-2DB6-C736-EE63-2D39222F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Che cos’è il Curriculum Vitae</a:t>
            </a:r>
          </a:p>
        </p:txBody>
      </p:sp>
      <p:pic>
        <p:nvPicPr>
          <p:cNvPr id="5" name="Immagine 4" descr="Immagine che contiene schermata, biglietto da visita, design, bianco&#10;&#10;Descrizione generata automaticamente">
            <a:extLst>
              <a:ext uri="{FF2B5EF4-FFF2-40B4-BE49-F238E27FC236}">
                <a16:creationId xmlns:a16="http://schemas.microsoft.com/office/drawing/2014/main" id="{3FFF3E2F-7529-3A7D-14C5-1718341AFD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672" r="9466" b="-3"/>
          <a:stretch/>
        </p:blipFill>
        <p:spPr>
          <a:xfrm>
            <a:off x="7066518" y="645106"/>
            <a:ext cx="4125343" cy="558536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68593D-6037-27CF-8742-85BF7732B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(o detto anche CV) è il documento con il quale ti presenti ad un potenziale datore di lavoro. Solitamente è diviso in queste sezioni:</a:t>
            </a:r>
          </a:p>
          <a:p>
            <a:r>
              <a:rPr lang="it-IT">
                <a:solidFill>
                  <a:srgbClr val="FFFFFF"/>
                </a:solidFill>
              </a:rPr>
              <a:t>Dati anagrafici e contatti</a:t>
            </a:r>
          </a:p>
          <a:p>
            <a:r>
              <a:rPr lang="it-IT">
                <a:solidFill>
                  <a:srgbClr val="FFFFFF"/>
                </a:solidFill>
              </a:rPr>
              <a:t>Istruzione e formazione</a:t>
            </a:r>
          </a:p>
          <a:p>
            <a:r>
              <a:rPr lang="it-IT">
                <a:solidFill>
                  <a:srgbClr val="FFFFFF"/>
                </a:solidFill>
              </a:rPr>
              <a:t>Esperienze professionali</a:t>
            </a:r>
          </a:p>
          <a:p>
            <a:r>
              <a:rPr lang="it-IT">
                <a:solidFill>
                  <a:srgbClr val="FFFFFF"/>
                </a:solidFill>
              </a:rPr>
              <a:t>Capacità e competenze varie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Dunque potremmo dire che il CV è come se fosse la tua carta di identità professionale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EBA9B6-F7B1-5811-079B-87B69330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592B75-C66D-7255-CE6D-CE2F472CD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8187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59E89F-F20D-7A69-214F-2E265D09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it-IT" sz="3200">
                <a:solidFill>
                  <a:srgbClr val="EBEBEB"/>
                </a:solidFill>
              </a:rPr>
              <a:t>Esiste un solo modello di CV?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69A68E7D-B322-4E93-DBD2-F32A57F924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96017"/>
              </p:ext>
            </p:extLst>
          </p:nvPr>
        </p:nvGraphicFramePr>
        <p:xfrm>
          <a:off x="5552207" y="1088332"/>
          <a:ext cx="3483869" cy="468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210017"/>
                  </p:ext>
                </p:extLst>
              </p:nvPr>
            </p:nvGraphicFramePr>
            <p:xfrm>
              <a:off x="9445324" y="2626659"/>
              <a:ext cx="2178655" cy="3770439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178655" cy="3770439"/>
                    </a:xfrm>
                    <a:prstGeom prst="rect">
                      <a:avLst/>
                    </a:prstGeom>
                  </am3d:spPr>
                  <am3d:camera>
                    <am3d:pos x="0" y="0" z="700350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0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88334" ay="-2052720" az="-74824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425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lo 3D 3" descr="Sedia da ufficio">
                <a:extLst>
                  <a:ext uri="{FF2B5EF4-FFF2-40B4-BE49-F238E27FC236}">
                    <a16:creationId xmlns:a16="http://schemas.microsoft.com/office/drawing/2014/main" id="{48CCF0AB-055D-68F6-FD24-916322534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45324" y="2626659"/>
                <a:ext cx="2178655" cy="3770439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FDA314-6F1C-2D78-CDF4-CEA3B538F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54C975-F168-5499-BB34-42E8EDDD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>
                <a:solidFill>
                  <a:schemeClr val="tx1"/>
                </a:solidFill>
              </a:rPr>
              <a:t>3</a:t>
            </a:fld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009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A5E26-1F21-459D-8C03-ADB057B09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 di riviste">
            <a:extLst>
              <a:ext uri="{FF2B5EF4-FFF2-40B4-BE49-F238E27FC236}">
                <a16:creationId xmlns:a16="http://schemas.microsoft.com/office/drawing/2014/main" id="{98A01764-8689-4325-1D80-723720A9E6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3AC17A8-E061-1246-5492-1B157A5E4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Il CV in formato Europass (o europeo)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AEC3D6-2375-D4B4-F062-1AB1436A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Le principali caratteristiche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D07B40-A9F7-0508-4685-0156FA4C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CED15B-9762-3ED4-3EFB-B3936FD7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8570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D96D5A-C91D-7EEF-0AC4-93F6F3D0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CV in formato Europass (o europeo)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Viso umano, persona, uomo&#10;&#10;Descrizione generata automaticamente">
            <a:extLst>
              <a:ext uri="{FF2B5EF4-FFF2-40B4-BE49-F238E27FC236}">
                <a16:creationId xmlns:a16="http://schemas.microsoft.com/office/drawing/2014/main" id="{7C12D77C-D75D-762F-E6CE-711654C1F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45106"/>
            <a:ext cx="4283274" cy="60540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4B54A0-CAC5-9BFB-FC68-0AFFFDC4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Europass, (o detto anche in formato europeo), è un tipo di CV introdotto nel 2002 dalla Commissione Europea con la finalità di uniformare in un unico formato riconoscibile il profilo lavorativo di un candidato.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stato quindi pensato come un aiuto, ma non è obbligatorio.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D5C474-D10D-7C0E-664C-A128E051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FD35E-C52A-2DFD-CD7D-72FA7711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45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Elementi grafici, clipart, cartone animato, design&#10;&#10;Descrizione generata automaticamente">
            <a:extLst>
              <a:ext uri="{FF2B5EF4-FFF2-40B4-BE49-F238E27FC236}">
                <a16:creationId xmlns:a16="http://schemas.microsoft.com/office/drawing/2014/main" id="{2CFB3AA2-33FE-416E-75D6-B12D7D0A17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4194" r="1143" b="-1"/>
          <a:stretch/>
        </p:blipFill>
        <p:spPr>
          <a:xfrm>
            <a:off x="423337" y="402166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7BAB8FE-38B9-E0D4-9745-F8C1A2B7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061" y="1241266"/>
            <a:ext cx="5428551" cy="3153753"/>
          </a:xfrm>
        </p:spPr>
        <p:txBody>
          <a:bodyPr>
            <a:normAutofit/>
          </a:bodyPr>
          <a:lstStyle/>
          <a:p>
            <a:r>
              <a:rPr lang="it-IT" dirty="0"/>
              <a:t>Il CV in formato alternativo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EE87EA-AFAA-FEAB-0633-BB71987D6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061" y="4591665"/>
            <a:ext cx="5428551" cy="1622322"/>
          </a:xfrm>
        </p:spPr>
        <p:txBody>
          <a:bodyPr>
            <a:normAutofit/>
          </a:bodyPr>
          <a:lstStyle/>
          <a:p>
            <a:r>
              <a:rPr lang="it-IT" dirty="0"/>
              <a:t>Le principali caratteristiche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2965B75-A985-3279-7E2E-3DFE5E3A1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848167-33B6-83C3-B37A-11CB9307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172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" name="Freeform: Shape 2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FC8E0F-ACDB-7240-936B-ECFBD079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EBEBEB"/>
                </a:solidFill>
              </a:rPr>
              <a:t>Il curriculum vitae in formato alternativo </a:t>
            </a:r>
          </a:p>
        </p:txBody>
      </p:sp>
      <p:pic>
        <p:nvPicPr>
          <p:cNvPr id="5" name="Immagine 4" descr="Immagine che contiene testo, elettronica, computer, uomo&#10;&#10;Descrizione generata automaticamente">
            <a:extLst>
              <a:ext uri="{FF2B5EF4-FFF2-40B4-BE49-F238E27FC236}">
                <a16:creationId xmlns:a16="http://schemas.microsoft.com/office/drawing/2014/main" id="{A03BFBBA-FBC0-3867-F31C-6CA62D8A5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09" y="645108"/>
            <a:ext cx="3951648" cy="5585369"/>
          </a:xfrm>
          <a:prstGeom prst="rect">
            <a:avLst/>
          </a:prstGeom>
        </p:spPr>
      </p:pic>
      <p:sp>
        <p:nvSpPr>
          <p:cNvPr id="39" name="Rectangle 2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F62303-DBB6-3CFC-674A-AA2534B2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Il curriculum vitae in formato alternativo (o creativo) è un tipo di CV che non segue la struttura “rigida” del modello Europass 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L’utilità di questo CV, che potremmo definire anche “innovativo” è quella di distinguersi graficamente dal modello tradizionale dell’Europass</a:t>
            </a:r>
          </a:p>
          <a:p>
            <a:pPr marL="0" indent="0">
              <a:buNone/>
            </a:pPr>
            <a:r>
              <a:rPr lang="it-IT">
                <a:solidFill>
                  <a:srgbClr val="FFFFFF"/>
                </a:solidFill>
              </a:rPr>
              <a:t>È strutturato in modo tale che tutte le informazioni rimangano in una sola pagina </a:t>
            </a:r>
          </a:p>
          <a:p>
            <a:pPr marL="0" indent="0">
              <a:buNone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439BB79-DD97-E136-4916-A6AE7F29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1CE693-B019-FC16-211A-567FF063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914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F134B-91DC-9EDD-79FE-35BD73BAF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Confronto tra modelli di CV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39847EA9-2ACF-4819-91DA-AE7ED281BB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413315"/>
              </p:ext>
            </p:extLst>
          </p:nvPr>
        </p:nvGraphicFramePr>
        <p:xfrm>
          <a:off x="860238" y="2818653"/>
          <a:ext cx="10471524" cy="351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0508">
                  <a:extLst>
                    <a:ext uri="{9D8B030D-6E8A-4147-A177-3AD203B41FA5}">
                      <a16:colId xmlns:a16="http://schemas.microsoft.com/office/drawing/2014/main" val="388073002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1145333215"/>
                    </a:ext>
                  </a:extLst>
                </a:gridCol>
                <a:gridCol w="3490508">
                  <a:extLst>
                    <a:ext uri="{9D8B030D-6E8A-4147-A177-3AD203B41FA5}">
                      <a16:colId xmlns:a16="http://schemas.microsoft.com/office/drawing/2014/main" val="2880558509"/>
                    </a:ext>
                  </a:extLst>
                </a:gridCol>
              </a:tblGrid>
              <a:tr h="586255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CV EUROPASS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CV ALTERNATIVO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77006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Riconoscibilità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57381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Struttura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Rigida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Personalizzata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377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Veste grafica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Non accattivante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Accattivante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7823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Si distingue?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12552"/>
                  </a:ext>
                </a:extLst>
              </a:tr>
              <a:tr h="586255">
                <a:tc>
                  <a:txBody>
                    <a:bodyPr/>
                    <a:lstStyle/>
                    <a:p>
                      <a:r>
                        <a:rPr lang="it-IT" dirty="0"/>
                        <a:t>Lunghezza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Troppo lungo (2 pagine o più)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Corto (una sola pagina)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88391"/>
                  </a:ext>
                </a:extLst>
              </a:tr>
            </a:tbl>
          </a:graphicData>
        </a:graphic>
      </p:graphicFrame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3E21934-4A8F-31C3-A749-EC9C20E2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B07C1D3-26D1-B272-D13A-95105414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6769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9E952F-899D-8C93-FC69-C44364F97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CONTATTI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4866A5-567E-1CE3-D942-8F406BE2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406215"/>
          </a:xfrm>
        </p:spPr>
        <p:txBody>
          <a:bodyPr/>
          <a:lstStyle/>
          <a:p>
            <a:pPr algn="ctr"/>
            <a:r>
              <a:rPr lang="it-IT" dirty="0">
                <a:hlinkClick r:id="rId3"/>
              </a:rPr>
              <a:t>CLICCA QUI</a:t>
            </a:r>
            <a:endParaRPr lang="it-IT" dirty="0"/>
          </a:p>
        </p:txBody>
      </p:sp>
      <p:pic>
        <p:nvPicPr>
          <p:cNvPr id="5" name="Immagine 4" descr="Immagine che contiene schermata, Elementi grafici, cerchio, logo&#10;&#10;Descrizione generata automaticamente">
            <a:hlinkClick r:id="rId3"/>
            <a:extLst>
              <a:ext uri="{FF2B5EF4-FFF2-40B4-BE49-F238E27FC236}">
                <a16:creationId xmlns:a16="http://schemas.microsoft.com/office/drawing/2014/main" id="{F7D4A724-3964-3358-855D-FA0CF1114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013" y="3342220"/>
            <a:ext cx="1125006" cy="1125006"/>
          </a:xfrm>
          <a:prstGeom prst="rect">
            <a:avLst/>
          </a:prstGeom>
        </p:spPr>
      </p:pic>
      <p:sp>
        <p:nvSpPr>
          <p:cNvPr id="6" name="Pulsante di azione: Home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80EE132-AAF4-5E67-0D1D-88FEB4581F20}"/>
              </a:ext>
            </a:extLst>
          </p:cNvPr>
          <p:cNvSpPr/>
          <p:nvPr/>
        </p:nvSpPr>
        <p:spPr>
          <a:xfrm>
            <a:off x="10963835" y="5782235"/>
            <a:ext cx="753036" cy="636494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AF2EC25-54C9-1D94-BC9C-A2AF1C9B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Niccolò Abate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F26634-C270-0C14-0119-540D3927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877CD-1C05-4EF3-BED5-A74CC242E1F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5378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186</TotalTime>
  <Words>447</Words>
  <Application>Microsoft Office PowerPoint</Application>
  <PresentationFormat>Widescreen</PresentationFormat>
  <Paragraphs>92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Riunioni ione</vt:lpstr>
      <vt:lpstr>Il curriculum Vitae (CV)</vt:lpstr>
      <vt:lpstr>Che cos’è il Curriculum Vitae</vt:lpstr>
      <vt:lpstr>Esiste un solo modello di CV?</vt:lpstr>
      <vt:lpstr>Il CV in formato Europass (o europeo)</vt:lpstr>
      <vt:lpstr>Il CV in formato Europass (o europeo)</vt:lpstr>
      <vt:lpstr>Il CV in formato alternativo</vt:lpstr>
      <vt:lpstr>Il curriculum vitae in formato alternativo </vt:lpstr>
      <vt:lpstr>Confronto tra modelli di CV</vt:lpstr>
      <vt:lpstr>CONTATTI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curriculum Vitae (CV)</dc:title>
  <dc:creator>Niccolò Abate</dc:creator>
  <cp:lastModifiedBy>Niccolò Abate</cp:lastModifiedBy>
  <cp:revision>10</cp:revision>
  <dcterms:created xsi:type="dcterms:W3CDTF">2023-08-19T05:43:05Z</dcterms:created>
  <dcterms:modified xsi:type="dcterms:W3CDTF">2023-08-20T15:23:02Z</dcterms:modified>
</cp:coreProperties>
</file>