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l Curriculum Vitae" id="{E47F00CB-0F3D-4887-B539-F149C736055C}">
          <p14:sldIdLst>
            <p14:sldId id="256"/>
            <p14:sldId id="257"/>
            <p14:sldId id="258"/>
          </p14:sldIdLst>
        </p14:section>
        <p14:section name="Il CV in formato Europass (o europeo)" id="{B6D9B08A-21E4-4601-B458-586BF11761B0}">
          <p14:sldIdLst>
            <p14:sldId id="259"/>
            <p14:sldId id="260"/>
          </p14:sldIdLst>
        </p14:section>
        <p14:section name="Il CV in formato alternativo" id="{5293E970-C49B-40E8-B6B1-D41ED2CB2458}">
          <p14:sldIdLst>
            <p14:sldId id="261"/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247" autoAdjust="0"/>
  </p:normalViewPr>
  <p:slideViewPr>
    <p:cSldViewPr snapToGrid="0">
      <p:cViewPr varScale="1">
        <p:scale>
          <a:sx n="101" d="100"/>
          <a:sy n="101" d="100"/>
        </p:scale>
        <p:origin x="14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3846F1-6373-4950-B262-8F726E3BC90F}" type="doc">
      <dgm:prSet loTypeId="urn:microsoft.com/office/officeart/2005/8/layout/hierarchy3" loCatId="hierarchy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it-IT"/>
        </a:p>
      </dgm:t>
    </dgm:pt>
    <dgm:pt modelId="{F6365E84-5EAB-4256-B7F2-A5BCDF940F39}">
      <dgm:prSet/>
      <dgm:spPr/>
      <dgm:t>
        <a:bodyPr/>
        <a:lstStyle/>
        <a:p>
          <a:r>
            <a:rPr lang="it-IT" b="0" i="0"/>
            <a:t>No, principalmente ne esistono due modelli che sono:</a:t>
          </a:r>
          <a:endParaRPr lang="it-IT"/>
        </a:p>
      </dgm:t>
    </dgm:pt>
    <dgm:pt modelId="{0FCA4668-B65E-4C88-8DA2-816614E7ED17}" type="parTrans" cxnId="{99F4B98E-FABE-44BC-8AC2-9E8751C4A8CA}">
      <dgm:prSet/>
      <dgm:spPr/>
      <dgm:t>
        <a:bodyPr/>
        <a:lstStyle/>
        <a:p>
          <a:endParaRPr lang="it-IT"/>
        </a:p>
      </dgm:t>
    </dgm:pt>
    <dgm:pt modelId="{0026B1CA-D3F9-4D83-8E6F-5E44F137CA7E}" type="sibTrans" cxnId="{99F4B98E-FABE-44BC-8AC2-9E8751C4A8CA}">
      <dgm:prSet/>
      <dgm:spPr/>
      <dgm:t>
        <a:bodyPr/>
        <a:lstStyle/>
        <a:p>
          <a:endParaRPr lang="it-IT"/>
        </a:p>
      </dgm:t>
    </dgm:pt>
    <dgm:pt modelId="{3EEF533C-B65A-49B7-A278-4612F8612E3F}">
      <dgm:prSet/>
      <dgm:spPr/>
      <dgm:t>
        <a:bodyPr/>
        <a:lstStyle/>
        <a:p>
          <a:r>
            <a:rPr lang="it-IT" b="0" i="0"/>
            <a:t>Il CV formato Europass</a:t>
          </a:r>
          <a:endParaRPr lang="it-IT"/>
        </a:p>
      </dgm:t>
    </dgm:pt>
    <dgm:pt modelId="{72599F51-AF75-43DE-96A0-703493DD6DBE}" type="parTrans" cxnId="{3D0B9AFE-4BF3-447C-A1DC-15EBD15D01BB}">
      <dgm:prSet/>
      <dgm:spPr/>
      <dgm:t>
        <a:bodyPr/>
        <a:lstStyle/>
        <a:p>
          <a:endParaRPr lang="it-IT"/>
        </a:p>
      </dgm:t>
    </dgm:pt>
    <dgm:pt modelId="{4250380D-BB0A-4A2F-9C09-F9E2A7AEB670}" type="sibTrans" cxnId="{3D0B9AFE-4BF3-447C-A1DC-15EBD15D01BB}">
      <dgm:prSet/>
      <dgm:spPr/>
      <dgm:t>
        <a:bodyPr/>
        <a:lstStyle/>
        <a:p>
          <a:endParaRPr lang="it-IT"/>
        </a:p>
      </dgm:t>
    </dgm:pt>
    <dgm:pt modelId="{216BD87C-3175-43A2-9C33-70D5D131CD21}">
      <dgm:prSet/>
      <dgm:spPr/>
      <dgm:t>
        <a:bodyPr/>
        <a:lstStyle/>
        <a:p>
          <a:r>
            <a:rPr lang="it-IT" b="0" i="0" dirty="0"/>
            <a:t>Il CV formato alternativo</a:t>
          </a:r>
          <a:endParaRPr lang="it-IT" dirty="0"/>
        </a:p>
      </dgm:t>
    </dgm:pt>
    <dgm:pt modelId="{573F2F69-360B-4CDD-8C41-35BE566A8F27}" type="parTrans" cxnId="{EA07EE7C-327A-46EA-BD19-F77783F0DC12}">
      <dgm:prSet/>
      <dgm:spPr/>
      <dgm:t>
        <a:bodyPr/>
        <a:lstStyle/>
        <a:p>
          <a:endParaRPr lang="it-IT"/>
        </a:p>
      </dgm:t>
    </dgm:pt>
    <dgm:pt modelId="{4DBB85B7-74BF-4764-8274-BA7D8861A94E}" type="sibTrans" cxnId="{EA07EE7C-327A-46EA-BD19-F77783F0DC12}">
      <dgm:prSet/>
      <dgm:spPr/>
      <dgm:t>
        <a:bodyPr/>
        <a:lstStyle/>
        <a:p>
          <a:endParaRPr lang="it-IT"/>
        </a:p>
      </dgm:t>
    </dgm:pt>
    <dgm:pt modelId="{119A7CEE-401C-4766-895A-1E1EB9FF9BFC}" type="pres">
      <dgm:prSet presAssocID="{CC3846F1-6373-4950-B262-8F726E3BC90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D228AE4-5896-4003-9CB9-A12CD00D2977}" type="pres">
      <dgm:prSet presAssocID="{F6365E84-5EAB-4256-B7F2-A5BCDF940F39}" presName="root" presStyleCnt="0"/>
      <dgm:spPr/>
    </dgm:pt>
    <dgm:pt modelId="{BDA89443-4451-4B6A-B872-B14B59E35628}" type="pres">
      <dgm:prSet presAssocID="{F6365E84-5EAB-4256-B7F2-A5BCDF940F39}" presName="rootComposite" presStyleCnt="0"/>
      <dgm:spPr/>
    </dgm:pt>
    <dgm:pt modelId="{E3CC653B-6589-463D-9050-2C7C068B3307}" type="pres">
      <dgm:prSet presAssocID="{F6365E84-5EAB-4256-B7F2-A5BCDF940F39}" presName="rootText" presStyleLbl="node1" presStyleIdx="0" presStyleCnt="1"/>
      <dgm:spPr/>
    </dgm:pt>
    <dgm:pt modelId="{D2FEA328-9E3A-4BCF-812E-11C20509F0D0}" type="pres">
      <dgm:prSet presAssocID="{F6365E84-5EAB-4256-B7F2-A5BCDF940F39}" presName="rootConnector" presStyleLbl="node1" presStyleIdx="0" presStyleCnt="1"/>
      <dgm:spPr/>
    </dgm:pt>
    <dgm:pt modelId="{425EA908-035F-445F-84E2-5614161E86FA}" type="pres">
      <dgm:prSet presAssocID="{F6365E84-5EAB-4256-B7F2-A5BCDF940F39}" presName="childShape" presStyleCnt="0"/>
      <dgm:spPr/>
    </dgm:pt>
    <dgm:pt modelId="{FC3718F7-78B9-4765-B2AD-170C5CF1600B}" type="pres">
      <dgm:prSet presAssocID="{72599F51-AF75-43DE-96A0-703493DD6DBE}" presName="Name13" presStyleLbl="parChTrans1D2" presStyleIdx="0" presStyleCnt="2"/>
      <dgm:spPr/>
    </dgm:pt>
    <dgm:pt modelId="{72946BCA-86B6-4F37-BF53-3C43EDA51CF2}" type="pres">
      <dgm:prSet presAssocID="{3EEF533C-B65A-49B7-A278-4612F8612E3F}" presName="childText" presStyleLbl="bgAcc1" presStyleIdx="0" presStyleCnt="2">
        <dgm:presLayoutVars>
          <dgm:bulletEnabled val="1"/>
        </dgm:presLayoutVars>
      </dgm:prSet>
      <dgm:spPr/>
    </dgm:pt>
    <dgm:pt modelId="{174A7A15-CE50-4902-966E-43EFBFDAC69C}" type="pres">
      <dgm:prSet presAssocID="{573F2F69-360B-4CDD-8C41-35BE566A8F27}" presName="Name13" presStyleLbl="parChTrans1D2" presStyleIdx="1" presStyleCnt="2"/>
      <dgm:spPr/>
    </dgm:pt>
    <dgm:pt modelId="{0CA6736B-F633-4A02-9C85-D6B954CBBAAE}" type="pres">
      <dgm:prSet presAssocID="{216BD87C-3175-43A2-9C33-70D5D131CD21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092D5619-5A2D-40AB-9FC3-AB68A64A4A50}" type="presOf" srcId="{573F2F69-360B-4CDD-8C41-35BE566A8F27}" destId="{174A7A15-CE50-4902-966E-43EFBFDAC69C}" srcOrd="0" destOrd="0" presId="urn:microsoft.com/office/officeart/2005/8/layout/hierarchy3"/>
    <dgm:cxn modelId="{9E1D9436-418D-4EB1-B592-2895CE591F15}" type="presOf" srcId="{3EEF533C-B65A-49B7-A278-4612F8612E3F}" destId="{72946BCA-86B6-4F37-BF53-3C43EDA51CF2}" srcOrd="0" destOrd="0" presId="urn:microsoft.com/office/officeart/2005/8/layout/hierarchy3"/>
    <dgm:cxn modelId="{1FBC1338-81F8-4F42-9D32-D8C98D123D67}" type="presOf" srcId="{CC3846F1-6373-4950-B262-8F726E3BC90F}" destId="{119A7CEE-401C-4766-895A-1E1EB9FF9BFC}" srcOrd="0" destOrd="0" presId="urn:microsoft.com/office/officeart/2005/8/layout/hierarchy3"/>
    <dgm:cxn modelId="{2E9F9150-8CEF-4797-91B5-EA85E1E6B8CA}" type="presOf" srcId="{72599F51-AF75-43DE-96A0-703493DD6DBE}" destId="{FC3718F7-78B9-4765-B2AD-170C5CF1600B}" srcOrd="0" destOrd="0" presId="urn:microsoft.com/office/officeart/2005/8/layout/hierarchy3"/>
    <dgm:cxn modelId="{EA07EE7C-327A-46EA-BD19-F77783F0DC12}" srcId="{F6365E84-5EAB-4256-B7F2-A5BCDF940F39}" destId="{216BD87C-3175-43A2-9C33-70D5D131CD21}" srcOrd="1" destOrd="0" parTransId="{573F2F69-360B-4CDD-8C41-35BE566A8F27}" sibTransId="{4DBB85B7-74BF-4764-8274-BA7D8861A94E}"/>
    <dgm:cxn modelId="{22FCC582-BED6-4B86-862B-F16F85DA2896}" type="presOf" srcId="{216BD87C-3175-43A2-9C33-70D5D131CD21}" destId="{0CA6736B-F633-4A02-9C85-D6B954CBBAAE}" srcOrd="0" destOrd="0" presId="urn:microsoft.com/office/officeart/2005/8/layout/hierarchy3"/>
    <dgm:cxn modelId="{99F4B98E-FABE-44BC-8AC2-9E8751C4A8CA}" srcId="{CC3846F1-6373-4950-B262-8F726E3BC90F}" destId="{F6365E84-5EAB-4256-B7F2-A5BCDF940F39}" srcOrd="0" destOrd="0" parTransId="{0FCA4668-B65E-4C88-8DA2-816614E7ED17}" sibTransId="{0026B1CA-D3F9-4D83-8E6F-5E44F137CA7E}"/>
    <dgm:cxn modelId="{ABE17BAD-3356-49B7-B126-264F310E353C}" type="presOf" srcId="{F6365E84-5EAB-4256-B7F2-A5BCDF940F39}" destId="{D2FEA328-9E3A-4BCF-812E-11C20509F0D0}" srcOrd="1" destOrd="0" presId="urn:microsoft.com/office/officeart/2005/8/layout/hierarchy3"/>
    <dgm:cxn modelId="{ABBBC4D6-327C-452A-AC06-6C385EEEF33E}" type="presOf" srcId="{F6365E84-5EAB-4256-B7F2-A5BCDF940F39}" destId="{E3CC653B-6589-463D-9050-2C7C068B3307}" srcOrd="0" destOrd="0" presId="urn:microsoft.com/office/officeart/2005/8/layout/hierarchy3"/>
    <dgm:cxn modelId="{3D0B9AFE-4BF3-447C-A1DC-15EBD15D01BB}" srcId="{F6365E84-5EAB-4256-B7F2-A5BCDF940F39}" destId="{3EEF533C-B65A-49B7-A278-4612F8612E3F}" srcOrd="0" destOrd="0" parTransId="{72599F51-AF75-43DE-96A0-703493DD6DBE}" sibTransId="{4250380D-BB0A-4A2F-9C09-F9E2A7AEB670}"/>
    <dgm:cxn modelId="{D80D9233-40B2-4BF6-91AE-E4CD2919642A}" type="presParOf" srcId="{119A7CEE-401C-4766-895A-1E1EB9FF9BFC}" destId="{3D228AE4-5896-4003-9CB9-A12CD00D2977}" srcOrd="0" destOrd="0" presId="urn:microsoft.com/office/officeart/2005/8/layout/hierarchy3"/>
    <dgm:cxn modelId="{B2447705-AFB2-486F-AC72-3CFA6180DC8B}" type="presParOf" srcId="{3D228AE4-5896-4003-9CB9-A12CD00D2977}" destId="{BDA89443-4451-4B6A-B872-B14B59E35628}" srcOrd="0" destOrd="0" presId="urn:microsoft.com/office/officeart/2005/8/layout/hierarchy3"/>
    <dgm:cxn modelId="{FD2DEDC7-0FE9-4047-B8D8-FAD2666971B3}" type="presParOf" srcId="{BDA89443-4451-4B6A-B872-B14B59E35628}" destId="{E3CC653B-6589-463D-9050-2C7C068B3307}" srcOrd="0" destOrd="0" presId="urn:microsoft.com/office/officeart/2005/8/layout/hierarchy3"/>
    <dgm:cxn modelId="{9FB6670F-D8EB-48D4-9482-1ABA113A0158}" type="presParOf" srcId="{BDA89443-4451-4B6A-B872-B14B59E35628}" destId="{D2FEA328-9E3A-4BCF-812E-11C20509F0D0}" srcOrd="1" destOrd="0" presId="urn:microsoft.com/office/officeart/2005/8/layout/hierarchy3"/>
    <dgm:cxn modelId="{114AC2EC-36A3-4272-8CC2-E1CDDCFFEE65}" type="presParOf" srcId="{3D228AE4-5896-4003-9CB9-A12CD00D2977}" destId="{425EA908-035F-445F-84E2-5614161E86FA}" srcOrd="1" destOrd="0" presId="urn:microsoft.com/office/officeart/2005/8/layout/hierarchy3"/>
    <dgm:cxn modelId="{45CED325-CD47-47F4-8271-19E0F707F1B9}" type="presParOf" srcId="{425EA908-035F-445F-84E2-5614161E86FA}" destId="{FC3718F7-78B9-4765-B2AD-170C5CF1600B}" srcOrd="0" destOrd="0" presId="urn:microsoft.com/office/officeart/2005/8/layout/hierarchy3"/>
    <dgm:cxn modelId="{E761172B-1048-4C7F-BC4B-33A85068D528}" type="presParOf" srcId="{425EA908-035F-445F-84E2-5614161E86FA}" destId="{72946BCA-86B6-4F37-BF53-3C43EDA51CF2}" srcOrd="1" destOrd="0" presId="urn:microsoft.com/office/officeart/2005/8/layout/hierarchy3"/>
    <dgm:cxn modelId="{CCEA0EE1-3252-4195-87EC-F7348820CB17}" type="presParOf" srcId="{425EA908-035F-445F-84E2-5614161E86FA}" destId="{174A7A15-CE50-4902-966E-43EFBFDAC69C}" srcOrd="2" destOrd="0" presId="urn:microsoft.com/office/officeart/2005/8/layout/hierarchy3"/>
    <dgm:cxn modelId="{032715E4-C6CB-437A-AD00-8CB51E787A3A}" type="presParOf" srcId="{425EA908-035F-445F-84E2-5614161E86FA}" destId="{0CA6736B-F633-4A02-9C85-D6B954CBBAAE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C653B-6589-463D-9050-2C7C068B3307}">
      <dsp:nvSpPr>
        <dsp:cNvPr id="0" name=""/>
        <dsp:cNvSpPr/>
      </dsp:nvSpPr>
      <dsp:spPr>
        <a:xfrm>
          <a:off x="404863" y="793"/>
          <a:ext cx="2674141" cy="13370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b="0" i="0" kern="1200"/>
            <a:t>No, principalmente ne esistono due modelli che sono:</a:t>
          </a:r>
          <a:endParaRPr lang="it-IT" sz="2100" kern="1200"/>
        </a:p>
      </dsp:txBody>
      <dsp:txXfrm>
        <a:off x="444024" y="39954"/>
        <a:ext cx="2595819" cy="1258748"/>
      </dsp:txXfrm>
    </dsp:sp>
    <dsp:sp modelId="{FC3718F7-78B9-4765-B2AD-170C5CF1600B}">
      <dsp:nvSpPr>
        <dsp:cNvPr id="0" name=""/>
        <dsp:cNvSpPr/>
      </dsp:nvSpPr>
      <dsp:spPr>
        <a:xfrm>
          <a:off x="672277" y="1337863"/>
          <a:ext cx="267414" cy="1002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2803"/>
              </a:lnTo>
              <a:lnTo>
                <a:pt x="267414" y="100280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946BCA-86B6-4F37-BF53-3C43EDA51CF2}">
      <dsp:nvSpPr>
        <dsp:cNvPr id="0" name=""/>
        <dsp:cNvSpPr/>
      </dsp:nvSpPr>
      <dsp:spPr>
        <a:xfrm>
          <a:off x="939692" y="1672131"/>
          <a:ext cx="2139313" cy="1337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0" i="0" kern="1200"/>
            <a:t>Il CV formato Europass</a:t>
          </a:r>
          <a:endParaRPr lang="it-IT" sz="2800" kern="1200"/>
        </a:p>
      </dsp:txBody>
      <dsp:txXfrm>
        <a:off x="978853" y="1711292"/>
        <a:ext cx="2060991" cy="1258748"/>
      </dsp:txXfrm>
    </dsp:sp>
    <dsp:sp modelId="{174A7A15-CE50-4902-966E-43EFBFDAC69C}">
      <dsp:nvSpPr>
        <dsp:cNvPr id="0" name=""/>
        <dsp:cNvSpPr/>
      </dsp:nvSpPr>
      <dsp:spPr>
        <a:xfrm>
          <a:off x="672277" y="1337863"/>
          <a:ext cx="267414" cy="26741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4141"/>
              </a:lnTo>
              <a:lnTo>
                <a:pt x="267414" y="267414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A6736B-F633-4A02-9C85-D6B954CBBAAE}">
      <dsp:nvSpPr>
        <dsp:cNvPr id="0" name=""/>
        <dsp:cNvSpPr/>
      </dsp:nvSpPr>
      <dsp:spPr>
        <a:xfrm>
          <a:off x="939692" y="3343470"/>
          <a:ext cx="2139313" cy="1337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0" i="0" kern="1200" dirty="0"/>
            <a:t>Il CV formato alternativo</a:t>
          </a:r>
          <a:endParaRPr lang="it-IT" sz="2800" kern="1200" dirty="0"/>
        </a:p>
      </dsp:txBody>
      <dsp:txXfrm>
        <a:off x="978853" y="3382631"/>
        <a:ext cx="2060991" cy="12587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198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1245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123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997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76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87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989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632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4482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0767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911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34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9004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7019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2990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749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6178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it-IT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71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resume-cv-hr-job-experience-2296951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microsoft.com/office/2017/06/relationships/model3d" Target="../media/model3d1.glb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ngimg.com/download/67682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nc/3.0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nna posizionata sopra riga della firma">
            <a:extLst>
              <a:ext uri="{FF2B5EF4-FFF2-40B4-BE49-F238E27FC236}">
                <a16:creationId xmlns:a16="http://schemas.microsoft.com/office/drawing/2014/main" id="{468FD635-6A03-A35A-2247-7A31C0166F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55" r="-1" b="37255"/>
          <a:stretch/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9CC075-A19A-06F2-0F85-99EA78056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2199" y="4854346"/>
            <a:ext cx="10407602" cy="868026"/>
          </a:xfrm>
        </p:spPr>
        <p:txBody>
          <a:bodyPr>
            <a:normAutofit/>
          </a:bodyPr>
          <a:lstStyle/>
          <a:p>
            <a:pPr algn="ctr"/>
            <a:r>
              <a:rPr lang="it-IT" sz="4400">
                <a:solidFill>
                  <a:srgbClr val="EBEBEB"/>
                </a:solidFill>
              </a:rPr>
              <a:t>Il curriculum Vitae (CV)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019EB2-F189-9C99-53AC-88A56E5B9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199" y="5722374"/>
            <a:ext cx="10407602" cy="487924"/>
          </a:xfrm>
        </p:spPr>
        <p:txBody>
          <a:bodyPr>
            <a:normAutofit/>
          </a:bodyPr>
          <a:lstStyle/>
          <a:p>
            <a:pPr algn="ctr"/>
            <a:r>
              <a:rPr lang="it-IT">
                <a:solidFill>
                  <a:schemeClr val="tx2">
                    <a:lumMod val="40000"/>
                    <a:lumOff val="60000"/>
                  </a:schemeClr>
                </a:solidFill>
              </a:rPr>
              <a:t>Scopriamo cos’è e come crearlo al meglio</a:t>
            </a:r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785499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93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53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7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36F04B2-2DB6-C736-EE63-2D39222F8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Che cos’è il Curriculum Vitae</a:t>
            </a:r>
          </a:p>
        </p:txBody>
      </p:sp>
      <p:pic>
        <p:nvPicPr>
          <p:cNvPr id="5" name="Immagine 4" descr="Immagine che contiene schermata, biglietto da visita, design, bianco&#10;&#10;Descrizione generata automaticamente">
            <a:extLst>
              <a:ext uri="{FF2B5EF4-FFF2-40B4-BE49-F238E27FC236}">
                <a16:creationId xmlns:a16="http://schemas.microsoft.com/office/drawing/2014/main" id="{3FFF3E2F-7529-3A7D-14C5-1718341AFD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6672" r="9466" b="-3"/>
          <a:stretch/>
        </p:blipFill>
        <p:spPr>
          <a:xfrm>
            <a:off x="7066518" y="645106"/>
            <a:ext cx="4125343" cy="5585369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68593D-6037-27CF-8742-85BF7732B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(o detto anche CV) è il documento con il quale ti presenti ad un potenziale datore di lavoro. Solitamente è diviso in queste sezioni:</a:t>
            </a:r>
          </a:p>
          <a:p>
            <a:r>
              <a:rPr lang="it-IT">
                <a:solidFill>
                  <a:srgbClr val="FFFFFF"/>
                </a:solidFill>
              </a:rPr>
              <a:t>Dati anagrafici e contatti</a:t>
            </a:r>
          </a:p>
          <a:p>
            <a:r>
              <a:rPr lang="it-IT">
                <a:solidFill>
                  <a:srgbClr val="FFFFFF"/>
                </a:solidFill>
              </a:rPr>
              <a:t>Istruzione e formazione</a:t>
            </a:r>
          </a:p>
          <a:p>
            <a:r>
              <a:rPr lang="it-IT">
                <a:solidFill>
                  <a:srgbClr val="FFFFFF"/>
                </a:solidFill>
              </a:rPr>
              <a:t>Esperienze professionali</a:t>
            </a:r>
          </a:p>
          <a:p>
            <a:r>
              <a:rPr lang="it-IT">
                <a:solidFill>
                  <a:srgbClr val="FFFFFF"/>
                </a:solidFill>
              </a:rPr>
              <a:t>Capacità e competenze varie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Dunque potremmo dire che il CV è come se fosse la tua carta di identità professionale</a:t>
            </a:r>
          </a:p>
        </p:txBody>
      </p:sp>
    </p:spTree>
    <p:extLst>
      <p:ext uri="{BB962C8B-B14F-4D97-AF65-F5344CB8AC3E}">
        <p14:creationId xmlns:p14="http://schemas.microsoft.com/office/powerpoint/2010/main" val="3088187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59E89F-F20D-7A69-214F-2E265D094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it-IT" sz="3200">
                <a:solidFill>
                  <a:srgbClr val="EBEBEB"/>
                </a:solidFill>
              </a:rPr>
              <a:t>Esiste un solo modello di CV?</a:t>
            </a:r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69A68E7D-B322-4E93-DBD2-F32A57F924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496017"/>
              </p:ext>
            </p:extLst>
          </p:nvPr>
        </p:nvGraphicFramePr>
        <p:xfrm>
          <a:off x="5552207" y="1088332"/>
          <a:ext cx="3483869" cy="4681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4210017"/>
                  </p:ext>
                </p:extLst>
              </p:nvPr>
            </p:nvGraphicFramePr>
            <p:xfrm>
              <a:off x="9445324" y="2626659"/>
              <a:ext cx="2178655" cy="3770439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2178655" cy="3770439"/>
                    </a:xfrm>
                    <a:prstGeom prst="rect">
                      <a:avLst/>
                    </a:prstGeom>
                  </am3d:spPr>
                  <am3d:camera>
                    <am3d:pos x="0" y="0" z="7003509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00000" d="1000000"/>
                    <am3d:preTrans dx="0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88334" ay="-2052720" az="-748240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425279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445324" y="2626659"/>
                <a:ext cx="2178655" cy="377043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8620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-0.0012"/>
                                          </p:val>
                                        </p:tav>
                                        <p:tav tm="2250">
                                          <p:val>
                                            <p:fltVal val="-0.0098"/>
                                          </p:val>
                                        </p:tav>
                                        <p:tav tm="3370">
                                          <p:val>
                                            <p:fltVal val="-0.033"/>
                                          </p:val>
                                        </p:tav>
                                        <p:tav tm="4490">
                                          <p:val>
                                            <p:fltVal val="-0.0789"/>
                                          </p:val>
                                        </p:tav>
                                        <p:tav tm="5620">
                                          <p:val>
                                            <p:fltVal val="-0.1548"/>
                                          </p:val>
                                        </p:tav>
                                        <p:tav tm="6740">
                                          <p:val>
                                            <p:fltVal val="-0.267"/>
                                          </p:val>
                                        </p:tav>
                                        <p:tav tm="7870">
                                          <p:val>
                                            <p:fltVal val="-0.4235"/>
                                          </p:val>
                                        </p:tav>
                                        <p:tav tm="8990">
                                          <p:val>
                                            <p:fltVal val="-0.6337"/>
                                          </p:val>
                                        </p:tav>
                                        <p:tav tm="10110">
                                          <p:val>
                                            <p:fltVal val="-0.9013"/>
                                          </p:val>
                                        </p:tav>
                                        <p:tav tm="11240">
                                          <p:val>
                                            <p:fltVal val="-1.2353"/>
                                          </p:val>
                                        </p:tav>
                                        <p:tav tm="12360">
                                          <p:val>
                                            <p:fltVal val="-1.647"/>
                                          </p:val>
                                        </p:tav>
                                        <p:tav tm="13480">
                                          <p:val>
                                            <p:fltVal val="-2.0869"/>
                                          </p:val>
                                        </p:tav>
                                        <p:tav tm="14610">
                                          <p:val>
                                            <p:fltVal val="-2.4538"/>
                                          </p:val>
                                        </p:tav>
                                        <p:tav tm="15730">
                                          <p:val>
                                            <p:fltVal val="-2.7534"/>
                                          </p:val>
                                        </p:tav>
                                        <p:tav tm="16850">
                                          <p:val>
                                            <p:fltVal val="-2.9876"/>
                                          </p:val>
                                        </p:tav>
                                        <p:tav tm="1798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20">
                                          <p:val>
                                            <p:fltVal val="-3.3906"/>
                                          </p:val>
                                        </p:tav>
                                        <p:tav tm="21350">
                                          <p:val>
                                            <p:fltVal val="-3.4488"/>
                                          </p:val>
                                        </p:tav>
                                        <p:tav tm="2247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20">
                                          <p:val>
                                            <p:fltVal val="-3.4998"/>
                                          </p:val>
                                        </p:tav>
                                        <p:tav tm="25840">
                                          <p:val>
                                            <p:fltVal val="-3.0301"/>
                                          </p:val>
                                        </p:tav>
                                        <p:tav tm="26970">
                                          <p:val>
                                            <p:fltVal val="-0.9661"/>
                                          </p:val>
                                        </p:tav>
                                        <p:tav tm="28090">
                                          <p:val>
                                            <p:fltVal val="2.1525"/>
                                          </p:val>
                                        </p:tav>
                                        <p:tav tm="29210">
                                          <p:val>
                                            <p:fltVal val="6.1215"/>
                                          </p:val>
                                        </p:tav>
                                        <p:tav tm="30340">
                                          <p:val>
                                            <p:fltVal val="10.8322"/>
                                          </p:val>
                                        </p:tav>
                                        <p:tav tm="31460">
                                          <p:val>
                                            <p:fltVal val="16.2132"/>
                                          </p:val>
                                        </p:tav>
                                        <p:tav tm="32580">
                                          <p:val>
                                            <p:fltVal val="22.2128"/>
                                          </p:val>
                                        </p:tav>
                                        <p:tav tm="33710">
                                          <p:val>
                                            <p:fltVal val="28.7297"/>
                                          </p:val>
                                        </p:tav>
                                        <p:tav tm="34830">
                                          <p:val>
                                            <p:fltVal val="35.8493"/>
                                          </p:val>
                                        </p:tav>
                                        <p:tav tm="35960">
                                          <p:val>
                                            <p:fltVal val="43.4888"/>
                                          </p:val>
                                        </p:tav>
                                        <p:tav tm="3708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30">
                                          <p:val>
                                            <p:fltVal val="69.3155"/>
                                          </p:val>
                                        </p:tav>
                                        <p:tav tm="40450">
                                          <p:val>
                                            <p:fltVal val="78.8364"/>
                                          </p:val>
                                        </p:tav>
                                        <p:tav tm="4157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20">
                                          <p:val>
                                            <p:fltVal val="109.8461"/>
                                          </p:val>
                                        </p:tav>
                                        <p:tav tm="44940">
                                          <p:val>
                                            <p:fltVal val="121.0232"/>
                                          </p:val>
                                        </p:tav>
                                        <p:tav tm="46070">
                                          <p:val>
                                            <p:fltVal val="132.5899"/>
                                          </p:val>
                                        </p:tav>
                                        <p:tav tm="47190">
                                          <p:val>
                                            <p:fltVal val="144.5376"/>
                                          </p:val>
                                        </p:tav>
                                        <p:tav tm="4831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40">
                                          <p:val>
                                            <p:fltVal val="169.43021"/>
                                          </p:val>
                                        </p:tav>
                                        <p:tav tm="50560">
                                          <p:val>
                                            <p:fltVal val="182.34309"/>
                                          </p:val>
                                        </p:tav>
                                        <p:tav tm="51690">
                                          <p:val>
                                            <p:fltVal val="195.1411"/>
                                          </p:val>
                                        </p:tav>
                                        <p:tav tm="52810">
                                          <p:val>
                                            <p:fltVal val="207.6945"/>
                                          </p:val>
                                        </p:tav>
                                        <p:tav tm="53930">
                                          <p:val>
                                            <p:fltVal val="219.77251"/>
                                          </p:val>
                                        </p:tav>
                                        <p:tav tm="55060">
                                          <p:val>
                                            <p:fltVal val="231.4814"/>
                                          </p:val>
                                        </p:tav>
                                        <p:tav tm="5618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3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50">
                                          <p:val>
                                            <p:fltVal val="274.63501"/>
                                          </p:val>
                                        </p:tav>
                                        <p:tav tm="6067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2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40">
                                          <p:val>
                                            <p:fltVal val="310.96921"/>
                                          </p:val>
                                        </p:tav>
                                        <p:tav tm="65170">
                                          <p:val>
                                            <p:fltVal val="318.88379"/>
                                          </p:val>
                                        </p:tav>
                                        <p:tav tm="6629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2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40">
                                          <p:val>
                                            <p:fltVal val="339.6712"/>
                                          </p:val>
                                        </p:tav>
                                        <p:tav tm="69660">
                                          <p:val>
                                            <p:fltVal val="345.43851"/>
                                          </p:val>
                                        </p:tav>
                                        <p:tav tm="7079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1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30">
                                          <p:val>
                                            <p:fltVal val="358.80179"/>
                                          </p:val>
                                        </p:tav>
                                        <p:tav tm="74160">
                                          <p:val>
                                            <p:fltVal val="361.63531"/>
                                          </p:val>
                                        </p:tav>
                                        <p:tav tm="7528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3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50">
                                          <p:val>
                                            <p:fltVal val="363.38339"/>
                                          </p:val>
                                        </p:tav>
                                        <p:tav tm="7978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20">
                                          <p:val>
                                            <p:fltVal val="362.4227"/>
                                          </p:val>
                                        </p:tav>
                                        <p:tav tm="83150">
                                          <p:val>
                                            <p:fltVal val="361.7569"/>
                                          </p:val>
                                        </p:tav>
                                        <p:tav tm="84270">
                                          <p:val>
                                            <p:fltVal val="361.0874"/>
                                          </p:val>
                                        </p:tav>
                                        <p:tav tm="85390">
                                          <p:val>
                                            <p:fltVal val="360.6105"/>
                                          </p:val>
                                        </p:tav>
                                        <p:tav tm="8652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40">
                                          <p:val>
                                            <p:fltVal val="360.1188"/>
                                          </p:val>
                                        </p:tav>
                                        <p:tav tm="88760">
                                          <p:val>
                                            <p:fltVal val="360.03021"/>
                                          </p:val>
                                        </p:tav>
                                        <p:tav tm="8989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10">
                                          <p:val>
                                            <p:fltVal val="360"/>
                                          </p:val>
                                        </p:tav>
                                        <p:tav tm="92130">
                                          <p:val>
                                            <p:fltVal val="360"/>
                                          </p:val>
                                        </p:tav>
                                        <p:tav tm="93260">
                                          <p:val>
                                            <p:fltVal val="360"/>
                                          </p:val>
                                        </p:tav>
                                        <p:tav tm="94380">
                                          <p:val>
                                            <p:fltVal val="360"/>
                                          </p:val>
                                        </p:tav>
                                        <p:tav tm="95510">
                                          <p:val>
                                            <p:fltVal val="360"/>
                                          </p:val>
                                        </p:tav>
                                        <p:tav tm="96630">
                                          <p:val>
                                            <p:fltVal val="360"/>
                                          </p:val>
                                        </p:tav>
                                        <p:tav tm="97750">
                                          <p:val>
                                            <p:fltVal val="360"/>
                                          </p:val>
                                        </p:tav>
                                        <p:tav tm="9888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10E-5"/>
                                          </p:val>
                                        </p:tav>
                                        <p:tav tm="3370">
                                          <p:val>
                                            <p:fltVal val="-0.0004"/>
                                          </p:val>
                                        </p:tav>
                                        <p:tav tm="4490">
                                          <p:val>
                                            <p:fltVal val="-0.0011"/>
                                          </p:val>
                                        </p:tav>
                                        <p:tav tm="5620">
                                          <p:val>
                                            <p:fltVal val="-0.0021"/>
                                          </p:val>
                                        </p:tav>
                                        <p:tav tm="6740">
                                          <p:val>
                                            <p:fltVal val="-0.0037"/>
                                          </p:val>
                                        </p:tav>
                                        <p:tav tm="7870">
                                          <p:val>
                                            <p:fltVal val="-0.0059"/>
                                          </p:val>
                                        </p:tav>
                                        <p:tav tm="8990">
                                          <p:val>
                                            <p:fltVal val="-0.0088"/>
                                          </p:val>
                                        </p:tav>
                                        <p:tav tm="10110">
                                          <p:val>
                                            <p:fltVal val="-0.0125"/>
                                          </p:val>
                                        </p:tav>
                                        <p:tav tm="11240">
                                          <p:val>
                                            <p:fltVal val="-0.0162"/>
                                          </p:val>
                                        </p:tav>
                                        <p:tav tm="12360">
                                          <p:val>
                                            <p:fltVal val="-0.0191"/>
                                          </p:val>
                                        </p:tav>
                                        <p:tav tm="13480">
                                          <p:val>
                                            <p:fltVal val="-0.0213"/>
                                          </p:val>
                                        </p:tav>
                                        <p:tav tm="14610">
                                          <p:val>
                                            <p:fltVal val="-0.0228"/>
                                          </p:val>
                                        </p:tav>
                                        <p:tav tm="15730">
                                          <p:val>
                                            <p:fltVal val="-0.0239"/>
                                          </p:val>
                                        </p:tav>
                                        <p:tav tm="16850">
                                          <p:val>
                                            <p:fltVal val="-0.0245"/>
                                          </p:val>
                                        </p:tav>
                                        <p:tav tm="1798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20">
                                          <p:val>
                                            <p:fltVal val="-0.0249"/>
                                          </p:val>
                                        </p:tav>
                                        <p:tav tm="21350">
                                          <p:val>
                                            <p:fltVal val="-0.0248"/>
                                          </p:val>
                                        </p:tav>
                                        <p:tav tm="2247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20">
                                          <p:val>
                                            <p:fltVal val="-0.0179"/>
                                          </p:val>
                                        </p:tav>
                                        <p:tav tm="25840">
                                          <p:val>
                                            <p:fltVal val="-0.0113"/>
                                          </p:val>
                                        </p:tav>
                                        <p:tav tm="26970">
                                          <p:val>
                                            <p:fltVal val="-0.0013"/>
                                          </p:val>
                                        </p:tav>
                                        <p:tav tm="28090">
                                          <p:val>
                                            <p:fltVal val="0.0124"/>
                                          </p:val>
                                        </p:tav>
                                        <p:tav tm="29210">
                                          <p:val>
                                            <p:fltVal val="0.0309"/>
                                          </p:val>
                                        </p:tav>
                                        <p:tav tm="30340">
                                          <p:val>
                                            <p:fltVal val="0.0546"/>
                                          </p:val>
                                        </p:tav>
                                        <p:tav tm="31460">
                                          <p:val>
                                            <p:fltVal val="0.0842"/>
                                          </p:val>
                                        </p:tav>
                                        <p:tav tm="32580">
                                          <p:val>
                                            <p:fltVal val="0.1204"/>
                                          </p:val>
                                        </p:tav>
                                        <p:tav tm="33710">
                                          <p:val>
                                            <p:fltVal val="0.1634"/>
                                          </p:val>
                                        </p:tav>
                                        <p:tav tm="34830">
                                          <p:val>
                                            <p:fltVal val="0.2145"/>
                                          </p:val>
                                        </p:tav>
                                        <p:tav tm="35960">
                                          <p:val>
                                            <p:fltVal val="0.2711"/>
                                          </p:val>
                                        </p:tav>
                                        <p:tav tm="3708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30">
                                          <p:val>
                                            <p:fltVal val="0.3973"/>
                                          </p:val>
                                        </p:tav>
                                        <p:tav tm="40450">
                                          <p:val>
                                            <p:fltVal val="0.4256"/>
                                          </p:val>
                                        </p:tav>
                                        <p:tav tm="4157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20">
                                          <p:val>
                                            <p:fltVal val="0.4786"/>
                                          </p:val>
                                        </p:tav>
                                        <p:tav tm="44940">
                                          <p:val>
                                            <p:fltVal val="0.4878"/>
                                          </p:val>
                                        </p:tav>
                                        <p:tav tm="46070">
                                          <p:val>
                                            <p:fltVal val="0.4939"/>
                                          </p:val>
                                        </p:tav>
                                        <p:tav tm="47190">
                                          <p:val>
                                            <p:fltVal val="0.4975"/>
                                          </p:val>
                                        </p:tav>
                                        <p:tav tm="48310">
                                          <p:val>
                                            <p:fltVal val="0.4993"/>
                                          </p:val>
                                        </p:tav>
                                        <p:tav tm="49440">
                                          <p:val>
                                            <p:fltVal val="0.4999"/>
                                          </p:val>
                                        </p:tav>
                                        <p:tav tm="50560">
                                          <p:val>
                                            <p:fltVal val="0.4999"/>
                                          </p:val>
                                        </p:tav>
                                        <p:tav tm="51690">
                                          <p:val>
                                            <p:fltVal val="0.4998"/>
                                          </p:val>
                                        </p:tav>
                                        <p:tav tm="52810">
                                          <p:val>
                                            <p:fltVal val="0.4988"/>
                                          </p:val>
                                        </p:tav>
                                        <p:tav tm="53930">
                                          <p:val>
                                            <p:fltVal val="0.4965"/>
                                          </p:val>
                                        </p:tav>
                                        <p:tav tm="55060">
                                          <p:val>
                                            <p:fltVal val="0.4921"/>
                                          </p:val>
                                        </p:tav>
                                        <p:tav tm="5618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30">
                                          <p:val>
                                            <p:fltVal val="0.4603"/>
                                          </p:val>
                                        </p:tav>
                                        <p:tav tm="59550">
                                          <p:val>
                                            <p:fltVal val="0.4411"/>
                                          </p:val>
                                        </p:tav>
                                        <p:tav tm="6067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20">
                                          <p:val>
                                            <p:fltVal val="0.3499"/>
                                          </p:val>
                                        </p:tav>
                                        <p:tav tm="64040">
                                          <p:val>
                                            <p:fltVal val="0.306"/>
                                          </p:val>
                                        </p:tav>
                                        <p:tav tm="65170">
                                          <p:val>
                                            <p:fltVal val="0.2544"/>
                                          </p:val>
                                        </p:tav>
                                        <p:tav tm="66290">
                                          <p:val>
                                            <p:fltVal val="0.1981"/>
                                          </p:val>
                                        </p:tav>
                                        <p:tav tm="67420">
                                          <p:val>
                                            <p:fltVal val="0.1498"/>
                                          </p:val>
                                        </p:tav>
                                        <p:tav tm="68540">
                                          <p:val>
                                            <p:fltVal val="0.1087"/>
                                          </p:val>
                                        </p:tav>
                                        <p:tav tm="69660">
                                          <p:val>
                                            <p:fltVal val="0.0748"/>
                                          </p:val>
                                        </p:tav>
                                        <p:tav tm="70790">
                                          <p:val>
                                            <p:fltVal val="0.0473"/>
                                          </p:val>
                                        </p:tav>
                                        <p:tav tm="71910">
                                          <p:val>
                                            <p:fltVal val="0.0251"/>
                                          </p:val>
                                        </p:tav>
                                        <p:tav tm="73030">
                                          <p:val>
                                            <p:fltVal val="0.0082"/>
                                          </p:val>
                                        </p:tav>
                                        <p:tav tm="74160">
                                          <p:val>
                                            <p:fltVal val="-0.0044"/>
                                          </p:val>
                                        </p:tav>
                                        <p:tav tm="7528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30">
                                          <p:val>
                                            <p:fltVal val="-0.0227"/>
                                          </p:val>
                                        </p:tav>
                                        <p:tav tm="78650">
                                          <p:val>
                                            <p:fltVal val="-0.0244"/>
                                          </p:val>
                                        </p:tav>
                                        <p:tav tm="7978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20">
                                          <p:val>
                                            <p:fltVal val="-0.0244"/>
                                          </p:val>
                                        </p:tav>
                                        <p:tav tm="83150">
                                          <p:val>
                                            <p:fltVal val="-0.0219"/>
                                          </p:val>
                                        </p:tav>
                                        <p:tav tm="84270">
                                          <p:val>
                                            <p:fltVal val="-0.0156"/>
                                          </p:val>
                                        </p:tav>
                                        <p:tav tm="85390">
                                          <p:val>
                                            <p:fltVal val="-0.0039"/>
                                          </p:val>
                                        </p:tav>
                                        <p:tav tm="86520">
                                          <p:val>
                                            <p:fltVal val="0.0104"/>
                                          </p:val>
                                        </p:tav>
                                        <p:tav tm="87640">
                                          <p:val>
                                            <p:fltVal val="0.0192"/>
                                          </p:val>
                                        </p:tav>
                                        <p:tav tm="88760">
                                          <p:val>
                                            <p:fltVal val="0.0235"/>
                                          </p:val>
                                        </p:tav>
                                        <p:tav tm="89890">
                                          <p:val>
                                            <p:fltVal val="0.0248"/>
                                          </p:val>
                                        </p:tav>
                                        <p:tav tm="91010">
                                          <p:val>
                                            <p:fltVal val="0.0249"/>
                                          </p:val>
                                        </p:tav>
                                        <p:tav tm="92130">
                                          <p:val>
                                            <p:fltVal val="0.0247"/>
                                          </p:val>
                                        </p:tav>
                                        <p:tav tm="93260">
                                          <p:val>
                                            <p:fltVal val="0.0234"/>
                                          </p:val>
                                        </p:tav>
                                        <p:tav tm="94380">
                                          <p:val>
                                            <p:fltVal val="0.0202"/>
                                          </p:val>
                                        </p:tav>
                                        <p:tav tm="95510">
                                          <p:val>
                                            <p:fltVal val="0.0143"/>
                                          </p:val>
                                        </p:tav>
                                        <p:tav tm="96630">
                                          <p:val>
                                            <p:fltVal val="0.0071"/>
                                          </p:val>
                                        </p:tav>
                                        <p:tav tm="97750">
                                          <p:val>
                                            <p:fltVal val="0.0027"/>
                                          </p:val>
                                        </p:tav>
                                        <p:tav tm="9888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9"/>
                                          </p:val>
                                        </p:tav>
                                        <p:tav tm="2250">
                                          <p:val>
                                            <p:fltVal val="0.9994"/>
                                          </p:val>
                                        </p:tav>
                                        <p:tav tm="3370">
                                          <p:val>
                                            <p:fltVal val="0.9981"/>
                                          </p:val>
                                        </p:tav>
                                        <p:tav tm="4490">
                                          <p:val>
                                            <p:fltVal val="0.9955"/>
                                          </p:val>
                                        </p:tav>
                                        <p:tav tm="5620">
                                          <p:val>
                                            <p:fltVal val="0.9913"/>
                                          </p:val>
                                        </p:tav>
                                        <p:tav tm="6740">
                                          <p:val>
                                            <p:fltVal val="0.985"/>
                                          </p:val>
                                        </p:tav>
                                        <p:tav tm="7870">
                                          <p:val>
                                            <p:fltVal val="0.9763"/>
                                          </p:val>
                                        </p:tav>
                                        <p:tav tm="8990">
                                          <p:val>
                                            <p:fltVal val="0.9646"/>
                                          </p:val>
                                        </p:tav>
                                        <p:tav tm="10110">
                                          <p:val>
                                            <p:fltVal val="0.9497"/>
                                          </p:val>
                                        </p:tav>
                                        <p:tav tm="11240">
                                          <p:val>
                                            <p:fltVal val="0.9348"/>
                                          </p:val>
                                        </p:tav>
                                        <p:tav tm="12360">
                                          <p:val>
                                            <p:fltVal val="0.9232"/>
                                          </p:val>
                                        </p:tav>
                                        <p:tav tm="13480">
                                          <p:val>
                                            <p:fltVal val="0.9146"/>
                                          </p:val>
                                        </p:tav>
                                        <p:tav tm="14610">
                                          <p:val>
                                            <p:fltVal val="0.9084"/>
                                          </p:val>
                                        </p:tav>
                                        <p:tav tm="15730">
                                          <p:val>
                                            <p:fltVal val="0.9042"/>
                                          </p:val>
                                        </p:tav>
                                        <p:tav tm="16850">
                                          <p:val>
                                            <p:fltVal val="0.9017"/>
                                          </p:val>
                                        </p:tav>
                                        <p:tav tm="1798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20">
                                          <p:val>
                                            <p:fltVal val="0.8999"/>
                                          </p:val>
                                        </p:tav>
                                        <p:tav tm="21350">
                                          <p:val>
                                            <p:fltVal val="0.9006"/>
                                          </p:val>
                                        </p:tav>
                                        <p:tav tm="2247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20">
                                          <p:val>
                                            <p:fltVal val="0.9362"/>
                                          </p:val>
                                        </p:tav>
                                        <p:tav tm="25840">
                                          <p:val>
                                            <p:fltVal val="0.9659"/>
                                          </p:val>
                                        </p:tav>
                                        <p:tav tm="26970">
                                          <p:val>
                                            <p:fltVal val="0.9858"/>
                                          </p:val>
                                        </p:tav>
                                        <p:tav tm="28090">
                                          <p:val>
                                            <p:fltVal val="0.9959"/>
                                          </p:val>
                                        </p:tav>
                                        <p:tav tm="29210">
                                          <p:val>
                                            <p:fltVal val="0.999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8"/>
                                          </p:val>
                                        </p:tav>
                                        <p:tav tm="68540">
                                          <p:val>
                                            <p:fltVal val="0.9987"/>
                                          </p:val>
                                        </p:tav>
                                        <p:tav tm="69660">
                                          <p:val>
                                            <p:fltVal val="0.9955"/>
                                          </p:val>
                                        </p:tav>
                                        <p:tav tm="70790">
                                          <p:val>
                                            <p:fltVal val="0.9888"/>
                                          </p:val>
                                        </p:tav>
                                        <p:tav tm="71910">
                                          <p:val>
                                            <p:fltVal val="0.9775"/>
                                          </p:val>
                                        </p:tav>
                                        <p:tav tm="73030">
                                          <p:val>
                                            <p:fltVal val="0.9605"/>
                                          </p:val>
                                        </p:tav>
                                        <p:tav tm="74160">
                                          <p:val>
                                            <p:fltVal val="0.9385"/>
                                          </p:val>
                                        </p:tav>
                                        <p:tav tm="7528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30">
                                          <p:val>
                                            <p:fltVal val="0.9042"/>
                                          </p:val>
                                        </p:tav>
                                        <p:tav tm="78650">
                                          <p:val>
                                            <p:fltVal val="0.901"/>
                                          </p:val>
                                        </p:tav>
                                        <p:tav tm="7978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20">
                                          <p:val>
                                            <p:fltVal val="0.901"/>
                                          </p:val>
                                        </p:tav>
                                        <p:tav tm="83150">
                                          <p:val>
                                            <p:fltVal val="0.9061"/>
                                          </p:val>
                                        </p:tav>
                                        <p:tav tm="84270">
                                          <p:val>
                                            <p:fltVal val="0.9186"/>
                                          </p:val>
                                        </p:tav>
                                        <p:tav tm="85390">
                                          <p:val>
                                            <p:fltVal val="0.942"/>
                                          </p:val>
                                        </p:tav>
                                        <p:tav tm="86520">
                                          <p:val>
                                            <p:fltVal val="0.9709"/>
                                          </p:val>
                                        </p:tav>
                                        <p:tav tm="87640">
                                          <p:val>
                                            <p:fltVal val="0.9885"/>
                                          </p:val>
                                        </p:tav>
                                        <p:tav tm="88760">
                                          <p:val>
                                            <p:fltVal val="0.997"/>
                                          </p:val>
                                        </p:tav>
                                        <p:tav tm="89890">
                                          <p:val>
                                            <p:fltVal val="0.9997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91A5E26-1F21-459D-8C03-ADB057B09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ila di riviste">
            <a:extLst>
              <a:ext uri="{FF2B5EF4-FFF2-40B4-BE49-F238E27FC236}">
                <a16:creationId xmlns:a16="http://schemas.microsoft.com/office/drawing/2014/main" id="{98A01764-8689-4325-1D80-723720A9E6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3AC17A8-E061-1246-5492-1B157A5E4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Il CV in formato Europass (o europeo)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AEC3D6-2375-D4B4-F062-1AB1436AB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Le principali caratteristiche</a:t>
            </a:r>
          </a:p>
        </p:txBody>
      </p:sp>
    </p:spTree>
    <p:extLst>
      <p:ext uri="{BB962C8B-B14F-4D97-AF65-F5344CB8AC3E}">
        <p14:creationId xmlns:p14="http://schemas.microsoft.com/office/powerpoint/2010/main" val="1548570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8ABDB68-E3D5-448E-97D3-06FFEF680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B8DD7FEB-D9F3-4F5B-982C-36B0664D0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96BA11E4-0636-4FA9-A836-2A4FB1764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CD96D5A-C91D-7EEF-0AC4-93F6F3D0A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CV in formato Europass (o europeo)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681882E-BDD0-4311-AF62-E8019628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Viso umano, persona, uomo&#10;&#10;Descrizione generata automaticamente">
            <a:extLst>
              <a:ext uri="{FF2B5EF4-FFF2-40B4-BE49-F238E27FC236}">
                <a16:creationId xmlns:a16="http://schemas.microsoft.com/office/drawing/2014/main" id="{7C12D77C-D75D-762F-E6CE-711654C1F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645106"/>
            <a:ext cx="4283274" cy="605409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ADD3260-4BDA-459B-A162-5E1B897E3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83DA7DD-CA37-4ED7-8710-48E56B063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92F2E3C-66CD-4DEB-BA14-2A5912B65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4B54A0-CAC5-9BFB-FC68-0AFFFDC46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6072776" cy="38117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Europass, (o detto anche in formato europeo), è un tipo di CV introdotto nel 2002 dalla Commissione Europea con la finalità di uniformare in un unico formato riconoscibile il profilo lavorativo di un candidato.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È stato quindi pensato come un aiuto, ma non è obbligatorio.</a:t>
            </a:r>
          </a:p>
        </p:txBody>
      </p:sp>
    </p:spTree>
    <p:extLst>
      <p:ext uri="{BB962C8B-B14F-4D97-AF65-F5344CB8AC3E}">
        <p14:creationId xmlns:p14="http://schemas.microsoft.com/office/powerpoint/2010/main" val="954517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27283" y="185788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Elementi grafici, clipart, cartone animato, design&#10;&#10;Descrizione generata automaticamente">
            <a:extLst>
              <a:ext uri="{FF2B5EF4-FFF2-40B4-BE49-F238E27FC236}">
                <a16:creationId xmlns:a16="http://schemas.microsoft.com/office/drawing/2014/main" id="{2CFB3AA2-33FE-416E-75D6-B12D7D0A17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4194" r="1143" b="-1"/>
          <a:stretch/>
        </p:blipFill>
        <p:spPr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7BAB8FE-38B9-E0D4-9745-F8C1A2B7B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5061" y="1241266"/>
            <a:ext cx="5428551" cy="3153753"/>
          </a:xfrm>
        </p:spPr>
        <p:txBody>
          <a:bodyPr>
            <a:normAutofit/>
          </a:bodyPr>
          <a:lstStyle/>
          <a:p>
            <a:r>
              <a:rPr lang="it-IT" dirty="0"/>
              <a:t>Il CV in formato alternativo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EE87EA-AFAA-FEAB-0633-BB71987D6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5061" y="4591665"/>
            <a:ext cx="5428551" cy="1622322"/>
          </a:xfrm>
        </p:spPr>
        <p:txBody>
          <a:bodyPr>
            <a:normAutofit/>
          </a:bodyPr>
          <a:lstStyle/>
          <a:p>
            <a:r>
              <a:rPr lang="it-IT" dirty="0"/>
              <a:t>Le principali caratteristiche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267CE2C-6447-FAEA-526F-A641B73C861F}"/>
              </a:ext>
            </a:extLst>
          </p:cNvPr>
          <p:cNvSpPr txBox="1"/>
          <p:nvPr/>
        </p:nvSpPr>
        <p:spPr>
          <a:xfrm>
            <a:off x="8940790" y="6657945"/>
            <a:ext cx="325121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it-IT" sz="700">
                <a:solidFill>
                  <a:srgbClr val="FFFFFF"/>
                </a:solidFill>
                <a:hlinkClick r:id="rId3" tooltip="https://pngimg.com/download/6768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Questa foto</a:t>
            </a:r>
            <a:r>
              <a:rPr lang="it-IT" sz="700">
                <a:solidFill>
                  <a:srgbClr val="FFFFFF"/>
                </a:solidFill>
              </a:rPr>
              <a:t> di Autore sconosciuto è concesso in licenza da </a:t>
            </a:r>
            <a:r>
              <a:rPr lang="it-IT" sz="700">
                <a:solidFill>
                  <a:srgbClr val="FFFFFF"/>
                </a:solidFill>
                <a:hlinkClick r:id="rId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it-IT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17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6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7" name="Freeform: Shape 2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8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EFC8E0F-ACDB-7240-936B-ECFBD079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curriculum vitae in formato alternativo </a:t>
            </a:r>
          </a:p>
        </p:txBody>
      </p:sp>
      <p:pic>
        <p:nvPicPr>
          <p:cNvPr id="5" name="Immagine 4" descr="Immagine che contiene testo, elettronica, computer, uomo&#10;&#10;Descrizione generata automaticamente">
            <a:extLst>
              <a:ext uri="{FF2B5EF4-FFF2-40B4-BE49-F238E27FC236}">
                <a16:creationId xmlns:a16="http://schemas.microsoft.com/office/drawing/2014/main" id="{A03BFBBA-FBC0-3867-F31C-6CA62D8A5F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909" y="645108"/>
            <a:ext cx="3951648" cy="5585369"/>
          </a:xfrm>
          <a:prstGeom prst="rect">
            <a:avLst/>
          </a:prstGeom>
        </p:spPr>
      </p:pic>
      <p:sp>
        <p:nvSpPr>
          <p:cNvPr id="39" name="Rectangle 2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F62303-DBB6-3CFC-674A-AA2534B26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in formato alternativo (o creativo) è un tipo di CV che non segue la struttura “rigida” del modello Europass 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L’utilità di questo CV, che potremmo definire anche “innovativo” è quella di distinguersi graficamente dal modello tradizionale dell’Europass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È strutturato in modo tale che tutte le informazioni rimangano in una sola pagina </a:t>
            </a:r>
          </a:p>
          <a:p>
            <a:pPr marL="0" indent="0">
              <a:buNone/>
            </a:pPr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140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3F134B-91DC-9EDD-79FE-35BD73BAF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Confronto tra modelli di CV</a:t>
            </a:r>
          </a:p>
        </p:txBody>
      </p:sp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39847EA9-2ACF-4819-91DA-AE7ED281BB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1413315"/>
              </p:ext>
            </p:extLst>
          </p:nvPr>
        </p:nvGraphicFramePr>
        <p:xfrm>
          <a:off x="860238" y="2818653"/>
          <a:ext cx="10471524" cy="3517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0508">
                  <a:extLst>
                    <a:ext uri="{9D8B030D-6E8A-4147-A177-3AD203B41FA5}">
                      <a16:colId xmlns:a16="http://schemas.microsoft.com/office/drawing/2014/main" val="3880730025"/>
                    </a:ext>
                  </a:extLst>
                </a:gridCol>
                <a:gridCol w="3490508">
                  <a:extLst>
                    <a:ext uri="{9D8B030D-6E8A-4147-A177-3AD203B41FA5}">
                      <a16:colId xmlns:a16="http://schemas.microsoft.com/office/drawing/2014/main" val="1145333215"/>
                    </a:ext>
                  </a:extLst>
                </a:gridCol>
                <a:gridCol w="3490508">
                  <a:extLst>
                    <a:ext uri="{9D8B030D-6E8A-4147-A177-3AD203B41FA5}">
                      <a16:colId xmlns:a16="http://schemas.microsoft.com/office/drawing/2014/main" val="2880558509"/>
                    </a:ext>
                  </a:extLst>
                </a:gridCol>
              </a:tblGrid>
              <a:tr h="586255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CV EUROPASS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CV ALTERNATIVO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577006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Riconoscibilità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Bassa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657381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Struttura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Rigida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Personalizzata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72377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Veste grafica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Non accattivante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Accattivante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07823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Si distingue?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11255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Lunghezza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Troppo lungo (2 pagine o più)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Corto (una sola pagina)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188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06769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iunioni ione">
  <a:themeElements>
    <a:clrScheme name="Riunioni ion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Riunioni 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iunioni 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125</TotalTime>
  <Words>305</Words>
  <Application>Microsoft Office PowerPoint</Application>
  <PresentationFormat>Widescreen</PresentationFormat>
  <Paragraphs>43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Riunioni ione</vt:lpstr>
      <vt:lpstr>Il curriculum Vitae (CV)</vt:lpstr>
      <vt:lpstr>Che cos’è il Curriculum Vitae</vt:lpstr>
      <vt:lpstr>Esiste un solo modello di CV?</vt:lpstr>
      <vt:lpstr>Il CV in formato Europass (o europeo)</vt:lpstr>
      <vt:lpstr>Il CV in formato Europass (o europeo)</vt:lpstr>
      <vt:lpstr>Il CV in formato alternativo</vt:lpstr>
      <vt:lpstr>Il curriculum vitae in formato alternativo </vt:lpstr>
      <vt:lpstr>Confronto tra modelli di CV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curriculum Vitae (CV)</dc:title>
  <dc:creator>Niccolò Abate</dc:creator>
  <cp:lastModifiedBy>Niccolò Abate</cp:lastModifiedBy>
  <cp:revision>6</cp:revision>
  <dcterms:created xsi:type="dcterms:W3CDTF">2023-08-19T05:43:05Z</dcterms:created>
  <dcterms:modified xsi:type="dcterms:W3CDTF">2023-08-19T14:51:11Z</dcterms:modified>
</cp:coreProperties>
</file>