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6" r:id="rId2"/>
    <p:sldId id="298" r:id="rId3"/>
    <p:sldId id="920" r:id="rId4"/>
    <p:sldId id="926" r:id="rId5"/>
    <p:sldId id="921" r:id="rId6"/>
    <p:sldId id="922" r:id="rId7"/>
    <p:sldId id="923" r:id="rId8"/>
    <p:sldId id="925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E5BB"/>
    <a:srgbClr val="1A2441"/>
    <a:srgbClr val="74A2FF"/>
    <a:srgbClr val="382200"/>
    <a:srgbClr val="1A2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572" autoAdjust="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373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138FD-A8B9-4A79-8F31-83063A846B1C}" type="datetimeFigureOut">
              <a:rPr lang="it-IT" smtClean="0"/>
              <a:t>31/12/2022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5E678-5753-4C9B-B69C-A31463C937C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084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Testo_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024104D-2ECA-4F1D-9BF2-4625859749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45029" y="1789490"/>
            <a:ext cx="10107385" cy="338554"/>
          </a:xfrm>
        </p:spPr>
        <p:txBody>
          <a:bodyPr>
            <a:spAutoFit/>
          </a:bodyPr>
          <a:lstStyle>
            <a:lvl1pPr marL="0" indent="0" algn="ctr">
              <a:spcBef>
                <a:spcPts val="900"/>
              </a:spcBef>
              <a:spcAft>
                <a:spcPts val="120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Inserisci il testo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BA4D591E-3C91-456F-A24B-4A63DD657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339" y="1256388"/>
            <a:ext cx="10133240" cy="40821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INSERISCI IL TITOLO</a:t>
            </a:r>
          </a:p>
        </p:txBody>
      </p:sp>
    </p:spTree>
    <p:extLst>
      <p:ext uri="{BB962C8B-B14F-4D97-AF65-F5344CB8AC3E}">
        <p14:creationId xmlns:p14="http://schemas.microsoft.com/office/powerpoint/2010/main" val="225394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Tabella_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1E10A0-A659-428A-8A27-980E455FB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dirty="0"/>
              <a:t>INSERISCI IL TITOLO</a:t>
            </a:r>
          </a:p>
        </p:txBody>
      </p:sp>
      <p:sp>
        <p:nvSpPr>
          <p:cNvPr id="9" name="Segnaposto tabella 8">
            <a:extLst>
              <a:ext uri="{FF2B5EF4-FFF2-40B4-BE49-F238E27FC236}">
                <a16:creationId xmlns:a16="http://schemas.microsoft.com/office/drawing/2014/main" id="{DEE61D2D-93A3-4F6A-BB26-22B03DE8F6F3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6885" y="1778000"/>
            <a:ext cx="10133240" cy="3341007"/>
          </a:xfrm>
        </p:spPr>
        <p:txBody>
          <a:bodyPr/>
          <a:lstStyle>
            <a:lvl1pPr>
              <a:defRPr sz="1600"/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706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itolo+Testo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EDA400-5CA2-4A4F-ABB3-86FDDAC3A6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7339" y="1769533"/>
            <a:ext cx="4883604" cy="3349474"/>
          </a:xfrm>
        </p:spPr>
        <p:txBody>
          <a:bodyPr/>
          <a:lstStyle>
            <a:lvl1pPr>
              <a:defRPr sz="1600"/>
            </a:lvl1pPr>
          </a:lstStyle>
          <a:p>
            <a:r>
              <a:rPr lang="it-IT" dirty="0"/>
              <a:t>Inserisci testo o seleziona elemento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90609711-B599-4175-8C5C-04E7F26A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339" y="1256388"/>
            <a:ext cx="10133240" cy="40821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INSERISCI IL TITOLO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4D9EF2CF-47C7-47A5-8587-9B13472C870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01468" y="1769533"/>
            <a:ext cx="4883603" cy="3349474"/>
          </a:xfrm>
        </p:spPr>
        <p:txBody>
          <a:bodyPr/>
          <a:lstStyle>
            <a:lvl1pPr>
              <a:defRPr sz="1600"/>
            </a:lvl1pPr>
          </a:lstStyle>
          <a:p>
            <a:r>
              <a:rPr lang="it-IT" dirty="0"/>
              <a:t>Inserisci testo o seleziona elemento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687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itoli+Testo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0834CDD-18E3-495D-A7DE-EE35A11C552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28701" y="1249666"/>
            <a:ext cx="4785632" cy="39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1A244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Inserisci il titolo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6D658784-C592-4184-A62C-24CF9A680D3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027340" y="1755322"/>
            <a:ext cx="4785632" cy="3388178"/>
          </a:xfrm>
        </p:spPr>
        <p:txBody>
          <a:bodyPr/>
          <a:lstStyle>
            <a:lvl1pPr>
              <a:defRPr sz="1600"/>
            </a:lvl1pPr>
          </a:lstStyle>
          <a:p>
            <a:r>
              <a:rPr lang="it-IT" dirty="0"/>
              <a:t>Inserisci testo o seleziona elemento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0818AE1F-72DB-4E47-B368-66EF17988CE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310994" y="1258133"/>
            <a:ext cx="4785632" cy="39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1A244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Inserisci il titolo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9217AC32-CBAB-4AE2-A9A8-9FE79AC3055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309633" y="1755322"/>
            <a:ext cx="4785632" cy="3388178"/>
          </a:xfrm>
        </p:spPr>
        <p:txBody>
          <a:bodyPr/>
          <a:lstStyle>
            <a:lvl1pPr>
              <a:defRPr sz="1600"/>
            </a:lvl1pPr>
          </a:lstStyle>
          <a:p>
            <a:r>
              <a:rPr lang="it-IT" dirty="0"/>
              <a:t>Inserisci testo o seleziona elemento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65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itolo+Testo+Immagine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B575400-D5A3-4F5A-A065-809575D5A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58813"/>
            <a:ext cx="5971948" cy="38885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ED6D627-E312-46EC-9950-C6BC09D1DB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16000" y="1735667"/>
            <a:ext cx="3756025" cy="34032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Inserisci il testo</a:t>
            </a: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565817A5-ACB7-449D-9708-3CC5355C535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016000" y="1249666"/>
            <a:ext cx="3756025" cy="39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1A244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Inserisci il titolo</a:t>
            </a:r>
          </a:p>
        </p:txBody>
      </p:sp>
    </p:spTree>
    <p:extLst>
      <p:ext uri="{BB962C8B-B14F-4D97-AF65-F5344CB8AC3E}">
        <p14:creationId xmlns:p14="http://schemas.microsoft.com/office/powerpoint/2010/main" val="362178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+Grafico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grafico 7">
            <a:extLst>
              <a:ext uri="{FF2B5EF4-FFF2-40B4-BE49-F238E27FC236}">
                <a16:creationId xmlns:a16="http://schemas.microsoft.com/office/drawing/2014/main" id="{A3F7C22D-E15D-41F8-BC56-354A11D2E8F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0" y="1246263"/>
            <a:ext cx="5059136" cy="3883520"/>
          </a:xfrm>
        </p:spPr>
        <p:txBody>
          <a:bodyPr/>
          <a:lstStyle>
            <a:lvl1pPr>
              <a:defRPr sz="1600"/>
            </a:lvl1pPr>
          </a:lstStyle>
          <a:p>
            <a:endParaRPr lang="it-IT" dirty="0"/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3CE088A2-E8D0-437D-B2C6-E16DF9CE95D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36864" y="1246263"/>
            <a:ext cx="4502290" cy="38835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Inserisci il testo</a:t>
            </a:r>
          </a:p>
        </p:txBody>
      </p:sp>
    </p:spTree>
    <p:extLst>
      <p:ext uri="{BB962C8B-B14F-4D97-AF65-F5344CB8AC3E}">
        <p14:creationId xmlns:p14="http://schemas.microsoft.com/office/powerpoint/2010/main" val="239346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Immagini+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6379FADC-4D18-425C-B481-137B41D9D2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7339" y="1804753"/>
            <a:ext cx="1752600" cy="1581911"/>
          </a:xfrm>
        </p:spPr>
        <p:txBody>
          <a:bodyPr/>
          <a:lstStyle>
            <a:lvl1pPr>
              <a:defRPr sz="1600"/>
            </a:lvl1pPr>
          </a:lstStyle>
          <a:p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31E0DDF-DBC1-481D-A781-A9507C05BA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27113" y="3594667"/>
            <a:ext cx="1752600" cy="1510734"/>
          </a:xfrm>
        </p:spPr>
        <p:txBody>
          <a:bodyPr/>
          <a:lstStyle>
            <a:lvl1pPr marL="0" indent="0">
              <a:buNone/>
              <a:defRPr sz="1200" b="1"/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immagine 3">
            <a:extLst>
              <a:ext uri="{FF2B5EF4-FFF2-40B4-BE49-F238E27FC236}">
                <a16:creationId xmlns:a16="http://schemas.microsoft.com/office/drawing/2014/main" id="{1FEBD8C7-1B3B-456F-8F10-65BE97E23E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25447" y="1804754"/>
            <a:ext cx="1752600" cy="1581910"/>
          </a:xfrm>
        </p:spPr>
        <p:txBody>
          <a:bodyPr/>
          <a:lstStyle>
            <a:lvl1pPr>
              <a:defRPr sz="1600"/>
            </a:lvl1pPr>
          </a:lstStyle>
          <a:p>
            <a:endParaRPr lang="it-IT" dirty="0"/>
          </a:p>
        </p:txBody>
      </p:sp>
      <p:sp>
        <p:nvSpPr>
          <p:cNvPr id="9" name="Segnaposto contenuto 6">
            <a:extLst>
              <a:ext uri="{FF2B5EF4-FFF2-40B4-BE49-F238E27FC236}">
                <a16:creationId xmlns:a16="http://schemas.microsoft.com/office/drawing/2014/main" id="{4F49D6F9-7E5E-4A0A-BEA8-29C27DFDA3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5221" y="3594666"/>
            <a:ext cx="1752600" cy="1510734"/>
          </a:xfrm>
        </p:spPr>
        <p:txBody>
          <a:bodyPr/>
          <a:lstStyle>
            <a:lvl1pPr marL="0" indent="0">
              <a:buNone/>
              <a:defRPr sz="1200" b="1"/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0" name="Segnaposto immagine 3">
            <a:extLst>
              <a:ext uri="{FF2B5EF4-FFF2-40B4-BE49-F238E27FC236}">
                <a16:creationId xmlns:a16="http://schemas.microsoft.com/office/drawing/2014/main" id="{6A47E086-67E3-42C7-92C1-82454D7F53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9700" y="1804753"/>
            <a:ext cx="1752600" cy="1581909"/>
          </a:xfrm>
        </p:spPr>
        <p:txBody>
          <a:bodyPr/>
          <a:lstStyle>
            <a:lvl1pPr>
              <a:defRPr sz="1600"/>
            </a:lvl1pPr>
          </a:lstStyle>
          <a:p>
            <a:endParaRPr lang="it-IT"/>
          </a:p>
        </p:txBody>
      </p:sp>
      <p:sp>
        <p:nvSpPr>
          <p:cNvPr id="11" name="Segnaposto contenuto 6">
            <a:extLst>
              <a:ext uri="{FF2B5EF4-FFF2-40B4-BE49-F238E27FC236}">
                <a16:creationId xmlns:a16="http://schemas.microsoft.com/office/drawing/2014/main" id="{D23375BF-7650-4D62-B265-8451A486A04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19474" y="3594666"/>
            <a:ext cx="1752600" cy="1510734"/>
          </a:xfrm>
        </p:spPr>
        <p:txBody>
          <a:bodyPr/>
          <a:lstStyle>
            <a:lvl1pPr marL="0" indent="0">
              <a:buNone/>
              <a:defRPr sz="1200" b="1"/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2" name="Segnaposto immagine 3">
            <a:extLst>
              <a:ext uri="{FF2B5EF4-FFF2-40B4-BE49-F238E27FC236}">
                <a16:creationId xmlns:a16="http://schemas.microsoft.com/office/drawing/2014/main" id="{0BAC2515-EFFB-4223-9F04-FA9EEA8308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3726" y="1804754"/>
            <a:ext cx="1752600" cy="1581908"/>
          </a:xfrm>
        </p:spPr>
        <p:txBody>
          <a:bodyPr/>
          <a:lstStyle>
            <a:lvl1pPr>
              <a:defRPr sz="1600"/>
            </a:lvl1pPr>
          </a:lstStyle>
          <a:p>
            <a:endParaRPr lang="it-IT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0D61010C-2C23-4376-BE4F-4C3012B82A9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313500" y="3594666"/>
            <a:ext cx="1752600" cy="1510734"/>
          </a:xfrm>
        </p:spPr>
        <p:txBody>
          <a:bodyPr/>
          <a:lstStyle>
            <a:lvl1pPr marL="0" indent="0">
              <a:buNone/>
              <a:defRPr sz="1200" b="1"/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4" name="Segnaposto immagine 3">
            <a:extLst>
              <a:ext uri="{FF2B5EF4-FFF2-40B4-BE49-F238E27FC236}">
                <a16:creationId xmlns:a16="http://schemas.microsoft.com/office/drawing/2014/main" id="{016C436A-03F6-44A1-8D4F-26564A534C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407979" y="1804753"/>
            <a:ext cx="1752600" cy="1581907"/>
          </a:xfrm>
        </p:spPr>
        <p:txBody>
          <a:bodyPr/>
          <a:lstStyle>
            <a:lvl1pPr>
              <a:defRPr sz="1600"/>
            </a:lvl1pPr>
          </a:lstStyle>
          <a:p>
            <a:endParaRPr lang="it-IT"/>
          </a:p>
        </p:txBody>
      </p:sp>
      <p:sp>
        <p:nvSpPr>
          <p:cNvPr id="15" name="Segnaposto contenuto 6">
            <a:extLst>
              <a:ext uri="{FF2B5EF4-FFF2-40B4-BE49-F238E27FC236}">
                <a16:creationId xmlns:a16="http://schemas.microsoft.com/office/drawing/2014/main" id="{1F18CC7D-DCAB-4983-89C8-FC660E2865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407753" y="3594666"/>
            <a:ext cx="1752600" cy="1510734"/>
          </a:xfrm>
        </p:spPr>
        <p:txBody>
          <a:bodyPr/>
          <a:lstStyle>
            <a:lvl1pPr marL="0" indent="0">
              <a:buNone/>
              <a:defRPr sz="1200" b="1"/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A502CF5E-E3C1-4A53-82CC-F4B6BAD89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339" y="1256388"/>
            <a:ext cx="10133240" cy="40821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INSERISCI IL TITOLO</a:t>
            </a:r>
          </a:p>
        </p:txBody>
      </p:sp>
    </p:spTree>
    <p:extLst>
      <p:ext uri="{BB962C8B-B14F-4D97-AF65-F5344CB8AC3E}">
        <p14:creationId xmlns:p14="http://schemas.microsoft.com/office/powerpoint/2010/main" val="400119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+titolo+testo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61985DB4-F62D-4710-BFC4-4E0540F4C3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7113" y="1256388"/>
            <a:ext cx="4723265" cy="3832080"/>
          </a:xfrm>
        </p:spPr>
        <p:txBody>
          <a:bodyPr/>
          <a:lstStyle>
            <a:lvl1pPr>
              <a:defRPr sz="1600"/>
            </a:lvl1pPr>
          </a:lstStyle>
          <a:p>
            <a:endParaRPr lang="it-IT" dirty="0"/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5C948AA7-0BF4-4EB7-946A-81FD0656183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441621" y="1771954"/>
            <a:ext cx="4723265" cy="33080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Inserisci il testo</a:t>
            </a:r>
          </a:p>
        </p:txBody>
      </p:sp>
      <p:sp>
        <p:nvSpPr>
          <p:cNvPr id="5" name="Segnaposto testo 2">
            <a:extLst>
              <a:ext uri="{FF2B5EF4-FFF2-40B4-BE49-F238E27FC236}">
                <a16:creationId xmlns:a16="http://schemas.microsoft.com/office/drawing/2014/main" id="{482EEC13-443F-4060-A177-2B2A2B2470E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41621" y="1256388"/>
            <a:ext cx="4723265" cy="39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1A244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Inserisci il titolo</a:t>
            </a:r>
          </a:p>
        </p:txBody>
      </p:sp>
    </p:spTree>
    <p:extLst>
      <p:ext uri="{BB962C8B-B14F-4D97-AF65-F5344CB8AC3E}">
        <p14:creationId xmlns:p14="http://schemas.microsoft.com/office/powerpoint/2010/main" val="2924143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+testo_2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7D94E9FF-18AF-4A34-8963-82E7F090BF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0763" y="1260516"/>
            <a:ext cx="4721451" cy="3875851"/>
          </a:xfrm>
        </p:spPr>
        <p:txBody>
          <a:bodyPr/>
          <a:lstStyle>
            <a:lvl1pPr>
              <a:defRPr sz="1600"/>
            </a:lvl1pPr>
          </a:lstStyle>
          <a:p>
            <a:endParaRPr lang="it-IT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BD89D685-3B92-489B-B8EF-8C80DDCFFF0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449786" y="1259311"/>
            <a:ext cx="4721451" cy="3877057"/>
          </a:xfrm>
        </p:spPr>
        <p:txBody>
          <a:bodyPr/>
          <a:lstStyle>
            <a:lvl1pPr>
              <a:defRPr sz="1600"/>
            </a:lvl1pPr>
          </a:lstStyle>
          <a:p>
            <a:r>
              <a:rPr lang="it-IT" dirty="0"/>
              <a:t>Inserisci testo o seleziona elemento</a:t>
            </a:r>
          </a:p>
        </p:txBody>
      </p:sp>
    </p:spTree>
    <p:extLst>
      <p:ext uri="{BB962C8B-B14F-4D97-AF65-F5344CB8AC3E}">
        <p14:creationId xmlns:p14="http://schemas.microsoft.com/office/powerpoint/2010/main" val="147569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A4795E7-AC88-4139-98ED-AEB27F198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339" y="1256388"/>
            <a:ext cx="10133240" cy="408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2185F9-5447-4CD2-9009-2E6F0DD97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7339" y="1778000"/>
            <a:ext cx="10133239" cy="195438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65867A1-FDD4-424B-BFF2-95562D050C55}"/>
              </a:ext>
            </a:extLst>
          </p:cNvPr>
          <p:cNvSpPr/>
          <p:nvPr userDrawn="1"/>
        </p:nvSpPr>
        <p:spPr>
          <a:xfrm>
            <a:off x="0" y="0"/>
            <a:ext cx="12192000" cy="1227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3C4F400-05AD-4214-93E1-8087C920F987}"/>
              </a:ext>
            </a:extLst>
          </p:cNvPr>
          <p:cNvSpPr/>
          <p:nvPr userDrawn="1"/>
        </p:nvSpPr>
        <p:spPr>
          <a:xfrm>
            <a:off x="0" y="5129785"/>
            <a:ext cx="12192000" cy="1728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6C50F23-2CF4-4925-9769-A7F1E50F2AF7}"/>
              </a:ext>
            </a:extLst>
          </p:cNvPr>
          <p:cNvSpPr txBox="1"/>
          <p:nvPr userDrawn="1"/>
        </p:nvSpPr>
        <p:spPr>
          <a:xfrm>
            <a:off x="0" y="0"/>
            <a:ext cx="30395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 inserire testo e immagini nelle bande grigie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105FDAC-7EF5-41FF-BCC3-C4E2B73BAF12}"/>
              </a:ext>
            </a:extLst>
          </p:cNvPr>
          <p:cNvSpPr txBox="1"/>
          <p:nvPr userDrawn="1"/>
        </p:nvSpPr>
        <p:spPr>
          <a:xfrm>
            <a:off x="9418320" y="6627168"/>
            <a:ext cx="27736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 inserire testo e immagini nelle bande grigie</a:t>
            </a:r>
          </a:p>
        </p:txBody>
      </p:sp>
    </p:spTree>
    <p:extLst>
      <p:ext uri="{BB962C8B-B14F-4D97-AF65-F5344CB8AC3E}">
        <p14:creationId xmlns:p14="http://schemas.microsoft.com/office/powerpoint/2010/main" val="427063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3" r:id="rId4"/>
    <p:sldLayoutId id="2147483657" r:id="rId5"/>
    <p:sldLayoutId id="2147483659" r:id="rId6"/>
    <p:sldLayoutId id="2147483661" r:id="rId7"/>
    <p:sldLayoutId id="2147483662" r:id="rId8"/>
    <p:sldLayoutId id="2147483663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rgbClr val="1A2441"/>
          </a:solidFill>
          <a:latin typeface="Raleway" panose="020B0503030101060003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9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9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9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900"/>
        </a:spcAft>
        <a:buFont typeface="Arial" panose="020B0604020202020204" pitchFamily="34" charset="0"/>
        <a:buNone/>
        <a:defRPr sz="11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789490"/>
            <a:ext cx="10107385" cy="1335558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Dataset</a:t>
            </a: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dirty="0"/>
              <a:t>struttura organizzata di dati costituita da </a:t>
            </a:r>
            <a:r>
              <a:rPr lang="it-IT" b="1" dirty="0"/>
              <a:t>unità statistiche</a:t>
            </a:r>
            <a:r>
              <a:rPr lang="it-IT" dirty="0"/>
              <a:t>, in riga, e </a:t>
            </a:r>
            <a:r>
              <a:rPr lang="it-IT" b="1" dirty="0"/>
              <a:t>variabili</a:t>
            </a:r>
            <a:r>
              <a:rPr lang="it-IT" dirty="0"/>
              <a:t>, in colonna.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it-IT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DATASET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50D41B0-5179-DF25-47A9-76946812B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26" y="2178041"/>
            <a:ext cx="5624948" cy="28124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51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789490"/>
            <a:ext cx="10107385" cy="3393237"/>
          </a:xfrm>
        </p:spPr>
        <p:txBody>
          <a:bodyPr/>
          <a:lstStyle/>
          <a:p>
            <a:pPr algn="just"/>
            <a:r>
              <a:rPr lang="it-IT" dirty="0">
                <a:cs typeface="Times New Roman" panose="02020603050405020304" pitchFamily="18" charset="0"/>
              </a:rPr>
              <a:t>I</a:t>
            </a:r>
            <a:r>
              <a:rPr lang="it-IT" b="1" dirty="0">
                <a:cs typeface="Times New Roman" panose="02020603050405020304" pitchFamily="18" charset="0"/>
              </a:rPr>
              <a:t> </a:t>
            </a:r>
            <a:r>
              <a:rPr lang="it-IT" dirty="0">
                <a:cs typeface="Times New Roman" panose="02020603050405020304" pitchFamily="18" charset="0"/>
              </a:rPr>
              <a:t>dati raccolti direttamente, come quelli provenienti da altre fonti, possono contenere errori che vanno a minare la qualità dei risultati delle analisi (</a:t>
            </a:r>
            <a:r>
              <a:rPr lang="it-IT" b="1" dirty="0">
                <a:cs typeface="Times New Roman" panose="02020603050405020304" pitchFamily="18" charset="0"/>
              </a:rPr>
              <a:t>principio del garbage-in-garbage-out</a:t>
            </a:r>
            <a:r>
              <a:rPr lang="it-IT" dirty="0"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it-IT" dirty="0">
                <a:cs typeface="Times New Roman" panose="02020603050405020304" pitchFamily="18" charset="0"/>
              </a:rPr>
              <a:t>La prima fase della pulizia dati corrisponde all’i</a:t>
            </a:r>
            <a:r>
              <a:rPr lang="it-IT" dirty="0">
                <a:cs typeface="Times New Roman" pitchFamily="18" charset="0"/>
                <a:sym typeface="Wingdings" pitchFamily="2" charset="2"/>
              </a:rPr>
              <a:t>dentificazione del dato:</a:t>
            </a:r>
          </a:p>
          <a:p>
            <a:pPr marL="717550" lvl="2" indent="-363538" algn="just">
              <a:buSzPct val="100000"/>
              <a:buFont typeface="+mj-lt"/>
              <a:buAutoNum type="arabicParenR"/>
              <a:tabLst>
                <a:tab pos="806450" algn="l"/>
              </a:tabLst>
            </a:pPr>
            <a:r>
              <a:rPr lang="it-I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Mancante </a:t>
            </a:r>
            <a:r>
              <a:rPr lang="it-IT" sz="1600" dirty="0"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it-I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 missing</a:t>
            </a:r>
            <a:endParaRPr lang="it-IT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7550" lvl="2" indent="-363538" algn="just">
              <a:buSzPct val="100000"/>
              <a:buFont typeface="+mj-lt"/>
              <a:buAutoNum type="arabicParenR"/>
              <a:tabLst>
                <a:tab pos="806450" algn="l"/>
              </a:tabLst>
            </a:pPr>
            <a:r>
              <a:rPr lang="it-I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Anomalo </a:t>
            </a:r>
            <a:r>
              <a:rPr lang="it-IT" sz="1600" dirty="0"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it-I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 outlier</a:t>
            </a:r>
          </a:p>
          <a:p>
            <a:pPr marL="717550" lvl="2" indent="-363538" algn="just">
              <a:buSzPct val="100000"/>
              <a:buFont typeface="+mj-lt"/>
              <a:buAutoNum type="arabicParenR"/>
              <a:tabLst>
                <a:tab pos="806450" algn="l"/>
              </a:tabLst>
            </a:pPr>
            <a:r>
              <a:rPr lang="it-IT" sz="16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Errato</a:t>
            </a:r>
            <a:endParaRPr lang="it-IT" sz="20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0" lvl="2" algn="just">
              <a:buSzPct val="100000"/>
              <a:tabLst>
                <a:tab pos="806450" algn="l"/>
              </a:tabLst>
            </a:pPr>
            <a:r>
              <a:rPr lang="it-IT" sz="1600" dirty="0"/>
              <a:t>I dati mancanti, anomali ed errati andrebbero ricontrollati, rimisurati o reintegrati con nuovi dati.  </a:t>
            </a:r>
            <a:endParaRPr lang="it-IT" sz="1600" dirty="0">
              <a:cs typeface="Times New Roman" panose="02020603050405020304" pitchFamily="18" charset="0"/>
            </a:endParaRPr>
          </a:p>
          <a:p>
            <a:pPr marL="379413" lvl="2" algn="just">
              <a:buSzPct val="100000"/>
              <a:tabLst>
                <a:tab pos="806450" algn="l"/>
              </a:tabLst>
            </a:pPr>
            <a:endParaRPr lang="it-IT" sz="20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PULIZIA DATI</a:t>
            </a:r>
          </a:p>
        </p:txBody>
      </p:sp>
    </p:spTree>
    <p:extLst>
      <p:ext uri="{BB962C8B-B14F-4D97-AF65-F5344CB8AC3E}">
        <p14:creationId xmlns:p14="http://schemas.microsoft.com/office/powerpoint/2010/main" val="122789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670464"/>
            <a:ext cx="10107385" cy="3434658"/>
          </a:xfrm>
        </p:spPr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it-IT" dirty="0">
                <a:latin typeface="+mj-lt"/>
                <a:cs typeface="Times New Roman" panose="02020603050405020304" pitchFamily="18" charset="0"/>
              </a:rPr>
              <a:t>I dati mancanti sono</a:t>
            </a:r>
            <a:r>
              <a:rPr lang="it-IT" dirty="0"/>
              <a:t> causati da: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it-IT" b="1" dirty="0"/>
              <a:t>Mancata copertura</a:t>
            </a:r>
            <a:r>
              <a:rPr lang="it-IT" dirty="0"/>
              <a:t>, se l’unità statistica non è stata osservata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it-IT" b="1" dirty="0"/>
              <a:t>Mancata risposta</a:t>
            </a:r>
            <a:r>
              <a:rPr lang="it-IT" dirty="0"/>
              <a:t>, se l’osservazione non ha prodotto alcun dato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it-IT" dirty="0"/>
          </a:p>
          <a:p>
            <a:pPr algn="just">
              <a:spcBef>
                <a:spcPct val="0"/>
              </a:spcBef>
              <a:defRPr/>
            </a:pPr>
            <a:r>
              <a:rPr lang="it-IT" dirty="0">
                <a:cs typeface="Times New Roman" panose="02020603050405020304" pitchFamily="18" charset="0"/>
              </a:rPr>
              <a:t>I dati missing vanno identificati con celle vuote e non con simboli o numeri. </a:t>
            </a:r>
          </a:p>
          <a:p>
            <a:pPr algn="just">
              <a:spcBef>
                <a:spcPct val="0"/>
              </a:spcBef>
              <a:defRPr/>
            </a:pPr>
            <a:endParaRPr lang="it-IT" dirty="0"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cs typeface="Times New Roman" panose="02020603050405020304" pitchFamily="18" charset="0"/>
              </a:rPr>
              <a:t>I </a:t>
            </a:r>
            <a:r>
              <a:rPr lang="it-IT" i="1" dirty="0">
                <a:cs typeface="Times New Roman" panose="02020603050405020304" pitchFamily="18" charset="0"/>
              </a:rPr>
              <a:t>missing strutturali </a:t>
            </a:r>
            <a:r>
              <a:rPr lang="it-IT" dirty="0">
                <a:cs typeface="Times New Roman" panose="02020603050405020304" pitchFamily="18" charset="0"/>
              </a:rPr>
              <a:t>sono mancanti per costruzione: ad esempio non viene fornito il consumo di carburante dai soggetti che non possiedono l’auto.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DATI MANCANTI</a:t>
            </a:r>
          </a:p>
        </p:txBody>
      </p:sp>
    </p:spTree>
    <p:extLst>
      <p:ext uri="{BB962C8B-B14F-4D97-AF65-F5344CB8AC3E}">
        <p14:creationId xmlns:p14="http://schemas.microsoft.com/office/powerpoint/2010/main" val="36999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789490"/>
            <a:ext cx="10107385" cy="2880469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/>
              <a:t>Il dato mancante fornisce indicazioni su eventuali </a:t>
            </a:r>
            <a:r>
              <a:rPr lang="it-IT" i="1" dirty="0"/>
              <a:t>bug</a:t>
            </a:r>
            <a:r>
              <a:rPr lang="it-IT" dirty="0"/>
              <a:t> nel software che raccoglie o gestisce i dati oppure su problematiche circa la misurazione delle variabili oggetto di analisi.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endParaRPr lang="it-IT" sz="800" dirty="0"/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latin typeface="+mj-lt"/>
                <a:cs typeface="Times New Roman" panose="02020603050405020304" pitchFamily="18" charset="0"/>
              </a:rPr>
              <a:t>Sotto il 10% non costituiscono un problema, altrimenti si effettua un’imputazione mediante</a:t>
            </a:r>
            <a:r>
              <a:rPr lang="it-IT" dirty="0">
                <a:latin typeface="+mj-lt"/>
                <a:cs typeface="Times New Roman" pitchFamily="18" charset="0"/>
                <a:sym typeface="Wingdings" pitchFamily="2" charset="2"/>
              </a:rPr>
              <a:t> medie o previsioni.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endParaRPr lang="it-IT" sz="800" dirty="0">
              <a:latin typeface="+mj-lt"/>
              <a:cs typeface="Times New Roman" pitchFamily="18" charset="0"/>
              <a:sym typeface="Wingdings" pitchFamily="2" charset="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/>
              <a:t>Attenzione alle analisi che utilizzano contemporaneamente più variabili con dati mancanti. </a:t>
            </a:r>
            <a:endParaRPr lang="it-IT" sz="20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DATI MANCANTI</a:t>
            </a:r>
          </a:p>
        </p:txBody>
      </p:sp>
    </p:spTree>
    <p:extLst>
      <p:ext uri="{BB962C8B-B14F-4D97-AF65-F5344CB8AC3E}">
        <p14:creationId xmlns:p14="http://schemas.microsoft.com/office/powerpoint/2010/main" val="11728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737334B-B580-0751-1224-69E809FAEE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3"/>
          <a:stretch/>
        </p:blipFill>
        <p:spPr bwMode="auto">
          <a:xfrm>
            <a:off x="5635685" y="2538542"/>
            <a:ext cx="4793335" cy="2472469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789490"/>
            <a:ext cx="10107385" cy="1754326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latin typeface="+mj-lt"/>
                <a:cs typeface="Times New Roman" panose="02020603050405020304" pitchFamily="18" charset="0"/>
                <a:sym typeface="Wingdings" pitchFamily="2" charset="2"/>
              </a:rPr>
              <a:t>L’</a:t>
            </a:r>
            <a:r>
              <a:rPr lang="it-IT" dirty="0" err="1">
                <a:latin typeface="+mj-lt"/>
                <a:cs typeface="Times New Roman" panose="02020603050405020304" pitchFamily="18" charset="0"/>
                <a:sym typeface="Wingdings" pitchFamily="2" charset="2"/>
              </a:rPr>
              <a:t>outlier</a:t>
            </a:r>
            <a:r>
              <a:rPr lang="it-IT" dirty="0">
                <a:latin typeface="+mj-lt"/>
                <a:cs typeface="Times New Roman" panose="02020603050405020304" pitchFamily="18" charset="0"/>
                <a:sym typeface="Wingdings" pitchFamily="2" charset="2"/>
              </a:rPr>
              <a:t> è un dato che si discosta notevolmente dagli altri: se il dato è quantitativo non deve allontanarsi dalla meda di 3 deviazioni standard. </a:t>
            </a:r>
          </a:p>
          <a:p>
            <a:pPr algn="just">
              <a:spcBef>
                <a:spcPct val="0"/>
              </a:spcBef>
              <a:defRPr/>
            </a:pPr>
            <a:endParaRPr lang="it-IT" dirty="0">
              <a:latin typeface="+mj-lt"/>
              <a:cs typeface="Times New Roman" panose="02020603050405020304" pitchFamily="18" charset="0"/>
              <a:sym typeface="Wingdings" pitchFamily="2" charset="2"/>
            </a:endParaRPr>
          </a:p>
          <a:p>
            <a:pPr algn="just">
              <a:spcBef>
                <a:spcPct val="0"/>
              </a:spcBef>
              <a:defRPr/>
            </a:pPr>
            <a:endParaRPr lang="it-IT" sz="24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DATI ANOMALI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C084CBF-4296-E38C-8D2C-D76382D25F76}"/>
              </a:ext>
            </a:extLst>
          </p:cNvPr>
          <p:cNvSpPr txBox="1"/>
          <p:nvPr/>
        </p:nvSpPr>
        <p:spPr>
          <a:xfrm>
            <a:off x="1045029" y="3169735"/>
            <a:ext cx="4007262" cy="115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sz="1600" dirty="0">
                <a:latin typeface="+mj-lt"/>
                <a:cs typeface="Times New Roman" panose="02020603050405020304" pitchFamily="18" charset="0"/>
                <a:sym typeface="Wingdings" pitchFamily="2" charset="2"/>
              </a:rPr>
              <a:t>Il dato anomalo </a:t>
            </a:r>
            <a:r>
              <a:rPr lang="it-IT" sz="1600" dirty="0">
                <a:latin typeface="+mj-lt"/>
              </a:rPr>
              <a:t>potrebbe influenzare le analisi statistiche e rendere inefficace l’informazione grafica.</a:t>
            </a:r>
          </a:p>
        </p:txBody>
      </p:sp>
    </p:spTree>
    <p:extLst>
      <p:ext uri="{BB962C8B-B14F-4D97-AF65-F5344CB8AC3E}">
        <p14:creationId xmlns:p14="http://schemas.microsoft.com/office/powerpoint/2010/main" val="185821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789489"/>
            <a:ext cx="10107385" cy="3323987"/>
          </a:xfrm>
        </p:spPr>
        <p:txBody>
          <a:bodyPr/>
          <a:lstStyle/>
          <a:p>
            <a:pPr algn="just"/>
            <a:r>
              <a:rPr lang="it-IT" dirty="0">
                <a:latin typeface="+mj-lt"/>
              </a:rPr>
              <a:t>Le possibili azioni correttive sono:</a:t>
            </a:r>
          </a:p>
          <a:p>
            <a:pPr marL="717550" indent="-363538" algn="just"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Nessuna azione, nel caso il dato anomalo non sia influente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Trasformazione dell’intera variabile mediante una funzione matematica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b="1" dirty="0" err="1">
                <a:latin typeface="+mj-lt"/>
              </a:rPr>
              <a:t>Trimming</a:t>
            </a:r>
            <a:r>
              <a:rPr lang="it-IT" dirty="0">
                <a:latin typeface="+mj-lt"/>
              </a:rPr>
              <a:t>: eliminazione o troncamento dei dati agli estremi e trattati come missing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b="1" dirty="0" err="1">
                <a:latin typeface="+mj-lt"/>
              </a:rPr>
              <a:t>Winsorising</a:t>
            </a:r>
            <a:r>
              <a:rPr lang="it-IT" dirty="0">
                <a:latin typeface="+mj-lt"/>
              </a:rPr>
              <a:t>: sostituzione o livellamento dei dati agli estremi </a:t>
            </a:r>
          </a:p>
          <a:p>
            <a:pPr algn="just">
              <a:spcBef>
                <a:spcPct val="0"/>
              </a:spcBef>
              <a:defRPr/>
            </a:pPr>
            <a:endParaRPr lang="it-IT" dirty="0"/>
          </a:p>
          <a:p>
            <a:pPr algn="just">
              <a:spcBef>
                <a:spcPct val="0"/>
              </a:spcBef>
              <a:defRPr/>
            </a:pPr>
            <a:endParaRPr lang="it-IT" sz="24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DATI ANOMALI</a:t>
            </a:r>
          </a:p>
        </p:txBody>
      </p:sp>
    </p:spTree>
    <p:extLst>
      <p:ext uri="{BB962C8B-B14F-4D97-AF65-F5344CB8AC3E}">
        <p14:creationId xmlns:p14="http://schemas.microsoft.com/office/powerpoint/2010/main" val="264797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789489"/>
            <a:ext cx="10107385" cy="4578176"/>
          </a:xfrm>
        </p:spPr>
        <p:txBody>
          <a:bodyPr/>
          <a:lstStyle/>
          <a:p>
            <a:pPr algn="just"/>
            <a:r>
              <a:rPr lang="it-IT" dirty="0">
                <a:latin typeface="+mj-lt"/>
              </a:rPr>
              <a:t>Gli errori possono essere: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b="1" dirty="0"/>
              <a:t>Campionari</a:t>
            </a:r>
            <a:r>
              <a:rPr lang="it-IT" dirty="0"/>
              <a:t>, dovuti al processo inferenziale e controllabili mediante appropriati disegni di campionamento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b="1" dirty="0"/>
              <a:t>Non campionari</a:t>
            </a:r>
            <a:r>
              <a:rPr lang="it-IT" dirty="0"/>
              <a:t>, quando il dato rilevato non coincide con quello vero e sono parzialmente controllabili in fase di progettazione</a:t>
            </a:r>
          </a:p>
          <a:p>
            <a:pPr algn="just"/>
            <a:r>
              <a:rPr lang="it-IT" dirty="0"/>
              <a:t>Il dato errato deve essere obbligatoriamente corretto o eliminato e trattato come missing.</a:t>
            </a:r>
          </a:p>
          <a:p>
            <a:pPr algn="just"/>
            <a:r>
              <a:rPr lang="it-IT" dirty="0"/>
              <a:t>Per ciascuna variabile si devono rettificare le categorie doppie o ridondanti oppure tutte quelle diciture e simboli non contemplati.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endParaRPr lang="it-IT" dirty="0">
              <a:latin typeface="+mj-lt"/>
            </a:endParaRPr>
          </a:p>
          <a:p>
            <a:pPr algn="just">
              <a:spcBef>
                <a:spcPct val="0"/>
              </a:spcBef>
              <a:defRPr/>
            </a:pPr>
            <a:endParaRPr lang="it-IT" dirty="0"/>
          </a:p>
          <a:p>
            <a:pPr algn="just">
              <a:spcBef>
                <a:spcPct val="0"/>
              </a:spcBef>
              <a:defRPr/>
            </a:pPr>
            <a:endParaRPr lang="it-IT" sz="24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DATI ERRATI</a:t>
            </a:r>
          </a:p>
        </p:txBody>
      </p:sp>
    </p:spTree>
    <p:extLst>
      <p:ext uri="{BB962C8B-B14F-4D97-AF65-F5344CB8AC3E}">
        <p14:creationId xmlns:p14="http://schemas.microsoft.com/office/powerpoint/2010/main" val="283768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D2FCCB83-FA2E-4011-8BC8-9BB352D5F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1789489"/>
            <a:ext cx="10107385" cy="3424014"/>
          </a:xfrm>
        </p:spPr>
        <p:txBody>
          <a:bodyPr/>
          <a:lstStyle/>
          <a:p>
            <a:pPr marL="717550" indent="-363538" algn="just">
              <a:buFont typeface="Arial" panose="020B0604020202020204" pitchFamily="34" charset="0"/>
              <a:buChar char="•"/>
            </a:pPr>
            <a:r>
              <a:rPr lang="it-IT" dirty="0"/>
              <a:t>Eliminazione delle:</a:t>
            </a:r>
          </a:p>
          <a:p>
            <a:pPr marL="1071563" lvl="2" indent="-354013" algn="just">
              <a:lnSpc>
                <a:spcPts val="1500"/>
              </a:lnSpc>
              <a:buSzPct val="50000"/>
              <a:buFont typeface="Courier New" panose="02070309020205020404" pitchFamily="49" charset="0"/>
              <a:buChar char="o"/>
            </a:pPr>
            <a:r>
              <a:rPr lang="it-IT" sz="1600" dirty="0"/>
              <a:t>Unità statistiche o variabili contenenti molte celle vuote, anomale e/o errate</a:t>
            </a:r>
          </a:p>
          <a:p>
            <a:pPr marL="1071563" lvl="2" indent="-354013" algn="just">
              <a:lnSpc>
                <a:spcPts val="1500"/>
              </a:lnSpc>
              <a:buSzPct val="50000"/>
              <a:buFont typeface="Courier New" panose="02070309020205020404" pitchFamily="49" charset="0"/>
              <a:buChar char="o"/>
            </a:pPr>
            <a:r>
              <a:rPr lang="it-IT" sz="1600" dirty="0"/>
              <a:t>Unità statistiche duplicate (doppioni)</a:t>
            </a:r>
          </a:p>
          <a:p>
            <a:pPr marL="1071563" lvl="2" indent="-354013" algn="just">
              <a:lnSpc>
                <a:spcPts val="1500"/>
              </a:lnSpc>
              <a:buSzPct val="50000"/>
              <a:buFont typeface="Courier New" panose="02070309020205020404" pitchFamily="49" charset="0"/>
              <a:buChar char="o"/>
            </a:pPr>
            <a:r>
              <a:rPr lang="it-IT" sz="1600" dirty="0"/>
              <a:t>Variabili contenenti celle quasi tutte identiche (costanti)</a:t>
            </a:r>
          </a:p>
          <a:p>
            <a:pPr marL="1071563" lvl="2" indent="-354013" algn="just">
              <a:lnSpc>
                <a:spcPts val="1500"/>
              </a:lnSpc>
              <a:buSzPct val="50000"/>
              <a:buFont typeface="Courier New" panose="02070309020205020404" pitchFamily="49" charset="0"/>
              <a:buChar char="o"/>
            </a:pPr>
            <a:r>
              <a:rPr lang="it-IT" sz="1600" dirty="0"/>
              <a:t>Variabili che non sono oggetto di interesse purché non collegate ad altre variabili da formule</a:t>
            </a:r>
            <a:endParaRPr lang="it-IT" dirty="0"/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dirty="0"/>
              <a:t>Accorpamento modalità delle variabili: perdita di dettaglio per guadagno in potenza statistica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dirty="0"/>
              <a:t>Omogeneizzazione dei dati se provenienti da diversi dataset</a:t>
            </a:r>
          </a:p>
          <a:p>
            <a:pPr marL="717550" lvl="0" indent="-363538" algn="just">
              <a:buFont typeface="Arial" panose="020B0604020202020204" pitchFamily="34" charset="0"/>
              <a:buChar char="•"/>
            </a:pPr>
            <a:r>
              <a:rPr lang="it-IT" dirty="0"/>
              <a:t>Trasformazione eventuale delle variabili per analisi e comparazioni corrette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AE937ED-0DDF-4978-B760-25B654D2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PREPARAZIONE DATASET</a:t>
            </a:r>
          </a:p>
        </p:txBody>
      </p:sp>
    </p:spTree>
    <p:extLst>
      <p:ext uri="{BB962C8B-B14F-4D97-AF65-F5344CB8AC3E}">
        <p14:creationId xmlns:p14="http://schemas.microsoft.com/office/powerpoint/2010/main" val="246399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APOSITIVA MADRE">
  <a:themeElements>
    <a:clrScheme name="Personalizzato 2">
      <a:dk1>
        <a:srgbClr val="1A2441"/>
      </a:dk1>
      <a:lt1>
        <a:srgbClr val="FFFFFF"/>
      </a:lt1>
      <a:dk2>
        <a:srgbClr val="1A2441"/>
      </a:dk2>
      <a:lt2>
        <a:srgbClr val="DEF1FD"/>
      </a:lt2>
      <a:accent1>
        <a:srgbClr val="23E5BB"/>
      </a:accent1>
      <a:accent2>
        <a:srgbClr val="5BBDF7"/>
      </a:accent2>
      <a:accent3>
        <a:srgbClr val="74A2FF"/>
      </a:accent3>
      <a:accent4>
        <a:srgbClr val="E6394D"/>
      </a:accent4>
      <a:accent5>
        <a:srgbClr val="5B9BD5"/>
      </a:accent5>
      <a:accent6>
        <a:srgbClr val="70AD47"/>
      </a:accent6>
      <a:hlink>
        <a:srgbClr val="1763FF"/>
      </a:hlink>
      <a:folHlink>
        <a:srgbClr val="C490AA"/>
      </a:folHlink>
    </a:clrScheme>
    <a:fontScheme name="Personalizzato 1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</TotalTime>
  <Words>459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Raleway</vt:lpstr>
      <vt:lpstr>Raleway</vt:lpstr>
      <vt:lpstr>Times New Roman</vt:lpstr>
      <vt:lpstr>DIAPOSITIVA MADRE</vt:lpstr>
      <vt:lpstr>DATASET</vt:lpstr>
      <vt:lpstr>PULIZIA DATI</vt:lpstr>
      <vt:lpstr>DATI MANCANTI</vt:lpstr>
      <vt:lpstr>DATI MANCANTI</vt:lpstr>
      <vt:lpstr>DATI ANOMALI</vt:lpstr>
      <vt:lpstr>DATI ANOMALI</vt:lpstr>
      <vt:lpstr>DATI ERRATI</vt:lpstr>
      <vt:lpstr>PREPARAZIONE DATASET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del corso</dc:title>
  <dc:creator>pc04</dc:creator>
  <cp:lastModifiedBy>ILJA' BARSANTI</cp:lastModifiedBy>
  <cp:revision>40</cp:revision>
  <dcterms:created xsi:type="dcterms:W3CDTF">2021-09-17T13:10:49Z</dcterms:created>
  <dcterms:modified xsi:type="dcterms:W3CDTF">2022-12-31T10:13:53Z</dcterms:modified>
</cp:coreProperties>
</file>