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sldIdLst>
    <p:sldId id="256" r:id="rId2"/>
    <p:sldId id="257" r:id="rId3"/>
    <p:sldId id="259" r:id="rId4"/>
    <p:sldId id="260" r:id="rId5"/>
    <p:sldId id="275" r:id="rId6"/>
    <p:sldId id="276" r:id="rId7"/>
    <p:sldId id="265" r:id="rId8"/>
    <p:sldId id="266" r:id="rId9"/>
    <p:sldId id="268" r:id="rId10"/>
    <p:sldId id="269" r:id="rId11"/>
    <p:sldId id="270" r:id="rId12"/>
    <p:sldId id="271" r:id="rId13"/>
    <p:sldId id="272" r:id="rId14"/>
    <p:sldId id="273" r:id="rId15"/>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431" userDrawn="1">
          <p15:clr>
            <a:srgbClr val="A4A3A4"/>
          </p15:clr>
        </p15:guide>
        <p15:guide id="2" pos="3084" userDrawn="1">
          <p15:clr>
            <a:srgbClr val="A4A3A4"/>
          </p15:clr>
        </p15:guide>
        <p15:guide id="3" orient="horz" pos="433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57" d="100"/>
          <a:sy n="57" d="100"/>
        </p:scale>
        <p:origin x="1396" y="48"/>
      </p:cViewPr>
      <p:guideLst>
        <p:guide orient="horz" pos="431"/>
        <p:guide pos="3084"/>
        <p:guide orient="horz" pos="4331"/>
      </p:guideLst>
    </p:cSldViewPr>
  </p:slideViewPr>
  <p:outlineViewPr>
    <p:cViewPr varScale="1">
      <p:scale>
        <a:sx n="170" d="200"/>
        <a:sy n="170" d="200"/>
      </p:scale>
      <p:origin x="-780" y="-84"/>
    </p:cViewPr>
  </p:outlineViewPr>
  <p:notesTextViewPr>
    <p:cViewPr>
      <p:scale>
        <a:sx n="1" d="1"/>
        <a:sy n="1" d="1"/>
      </p:scale>
      <p:origin x="0" y="0"/>
    </p:cViewPr>
  </p:notesTextViewPr>
  <p:notesViewPr>
    <p:cSldViewPr showGuides="1">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it-IT" altLang="it-IT"/>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it-IT" altLang="it-IT"/>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it-IT" altLang="it-IT"/>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it-IT" altLang="it-IT"/>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fld id="{CBAC86F4-263E-4A04-B0D9-0515126B97AB}" type="slidenum">
              <a:rPr lang="it-IT" altLang="it-IT"/>
              <a:pPr/>
              <a:t>‹N›</a:t>
            </a:fld>
            <a:endParaRPr lang="it-IT" altLang="it-IT"/>
          </a:p>
        </p:txBody>
      </p:sp>
    </p:spTree>
    <p:extLst>
      <p:ext uri="{BB962C8B-B14F-4D97-AF65-F5344CB8AC3E}">
        <p14:creationId xmlns:p14="http://schemas.microsoft.com/office/powerpoint/2010/main" val="45533422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817510F-4FE5-4406-BF51-66A9E5B44821}" type="slidenum">
              <a:rPr lang="it-IT" altLang="it-IT"/>
              <a:pPr/>
              <a:t>1</a:t>
            </a:fld>
            <a:endParaRPr lang="it-IT" altLang="it-IT"/>
          </a:p>
        </p:txBody>
      </p:sp>
      <p:sp>
        <p:nvSpPr>
          <p:cNvPr id="215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1140744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7AA1F00-5F38-44E9-99C2-CC8F6BA56E89}" type="slidenum">
              <a:rPr lang="it-IT" altLang="it-IT"/>
              <a:pPr/>
              <a:t>2</a:t>
            </a:fld>
            <a:endParaRPr lang="it-IT" altLang="it-IT"/>
          </a:p>
        </p:txBody>
      </p:sp>
      <p:sp>
        <p:nvSpPr>
          <p:cNvPr id="225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66524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C80011D-E638-4F29-AA1A-EB8E2EB5181B}" type="slidenum">
              <a:rPr lang="it-IT" altLang="it-IT"/>
              <a:pPr/>
              <a:t>3</a:t>
            </a:fld>
            <a:endParaRPr lang="it-IT" altLang="it-IT"/>
          </a:p>
        </p:txBody>
      </p:sp>
      <p:sp>
        <p:nvSpPr>
          <p:cNvPr id="245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3051034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8CAA8E5-8D69-48C6-8448-5233F9DEA9BE}" type="slidenum">
              <a:rPr lang="it-IT" altLang="it-IT"/>
              <a:pPr/>
              <a:t>4</a:t>
            </a:fld>
            <a:endParaRPr lang="it-IT" altLang="it-IT"/>
          </a:p>
        </p:txBody>
      </p:sp>
      <p:sp>
        <p:nvSpPr>
          <p:cNvPr id="256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1066315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A5875B9C-DC1B-4BBA-8AD2-6EDB73C2FC14}" type="slidenum">
              <a:rPr kumimoji="0" lang="it-IT" altLang="it-IT"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rPr>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5</a:t>
            </a:fld>
            <a:endParaRPr kumimoji="0" lang="it-IT" altLang="it-IT"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276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1156634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A5875B9C-DC1B-4BBA-8AD2-6EDB73C2FC14}" type="slidenum">
              <a:rPr kumimoji="0" lang="it-IT" altLang="it-IT"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rPr>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6</a:t>
            </a:fld>
            <a:endParaRPr kumimoji="0" lang="it-IT" altLang="it-IT"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276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1156634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8421717-8C48-44AB-A023-3AE22F47CA58}" type="slidenum">
              <a:rPr lang="it-IT" altLang="it-IT"/>
              <a:pPr/>
              <a:t>7</a:t>
            </a:fld>
            <a:endParaRPr lang="it-IT" altLang="it-IT"/>
          </a:p>
        </p:txBody>
      </p:sp>
      <p:sp>
        <p:nvSpPr>
          <p:cNvPr id="307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3882127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22E91BD-799F-4965-BC7E-466C2159B9F2}" type="slidenum">
              <a:rPr lang="it-IT" altLang="it-IT"/>
              <a:pPr/>
              <a:t>8</a:t>
            </a:fld>
            <a:endParaRPr lang="it-IT" altLang="it-IT"/>
          </a:p>
        </p:txBody>
      </p:sp>
      <p:sp>
        <p:nvSpPr>
          <p:cNvPr id="317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15418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80A5831-CFAA-41FD-B3C9-7398BE38B030}" type="slidenum">
              <a:rPr lang="it-IT" altLang="it-IT"/>
              <a:pPr/>
              <a:t>9</a:t>
            </a:fld>
            <a:endParaRPr lang="it-IT" altLang="it-IT"/>
          </a:p>
        </p:txBody>
      </p:sp>
      <p:sp>
        <p:nvSpPr>
          <p:cNvPr id="337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714516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E36C98A-D669-4827-B605-A8EB4DADF4E3}" type="slidenum">
              <a:rPr lang="it-IT" altLang="it-IT"/>
              <a:pPr/>
              <a:t>10</a:t>
            </a:fld>
            <a:endParaRPr lang="it-IT" altLang="it-IT"/>
          </a:p>
        </p:txBody>
      </p:sp>
      <p:sp>
        <p:nvSpPr>
          <p:cNvPr id="348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3770194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05CEC1-ED4E-49A1-B961-42224880168F}" type="slidenum">
              <a:rPr lang="it-IT" altLang="it-IT"/>
              <a:pPr/>
              <a:t>11</a:t>
            </a:fld>
            <a:endParaRPr lang="it-IT" altLang="it-IT"/>
          </a:p>
        </p:txBody>
      </p:sp>
      <p:sp>
        <p:nvSpPr>
          <p:cNvPr id="358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471528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74042B9-67B7-4367-8720-8593091F3A64}" type="slidenum">
              <a:rPr lang="it-IT" altLang="it-IT"/>
              <a:pPr/>
              <a:t>12</a:t>
            </a:fld>
            <a:endParaRPr lang="it-IT" altLang="it-IT"/>
          </a:p>
        </p:txBody>
      </p:sp>
      <p:sp>
        <p:nvSpPr>
          <p:cNvPr id="3686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778448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22E5E5F-D8C0-4342-BFCC-E7C4FAC2F594}" type="slidenum">
              <a:rPr lang="it-IT" altLang="it-IT"/>
              <a:pPr/>
              <a:t>13</a:t>
            </a:fld>
            <a:endParaRPr lang="it-IT" altLang="it-IT"/>
          </a:p>
        </p:txBody>
      </p:sp>
      <p:sp>
        <p:nvSpPr>
          <p:cNvPr id="3788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501884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6D327F7-8339-4F72-951F-131E0C92D494}" type="slidenum">
              <a:rPr lang="it-IT" altLang="it-IT"/>
              <a:pPr/>
              <a:t>14</a:t>
            </a:fld>
            <a:endParaRPr lang="it-IT" altLang="it-IT"/>
          </a:p>
        </p:txBody>
      </p:sp>
      <p:sp>
        <p:nvSpPr>
          <p:cNvPr id="3891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172716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260475" y="1236663"/>
            <a:ext cx="7559675" cy="2632075"/>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idx="10"/>
          </p:nvPr>
        </p:nvSpPr>
        <p:spPr/>
        <p:txBody>
          <a:bodyPr/>
          <a:lstStyle>
            <a:lvl1pPr>
              <a:defRPr/>
            </a:lvl1pPr>
          </a:lstStyle>
          <a:p>
            <a:endParaRPr lang="it-IT" altLang="it-IT"/>
          </a:p>
        </p:txBody>
      </p:sp>
      <p:sp>
        <p:nvSpPr>
          <p:cNvPr id="5" name="Segnaposto piè di pagina 4"/>
          <p:cNvSpPr>
            <a:spLocks noGrp="1"/>
          </p:cNvSpPr>
          <p:nvPr>
            <p:ph type="ftr" idx="11"/>
          </p:nvPr>
        </p:nvSpPr>
        <p:spPr/>
        <p:txBody>
          <a:bodyPr/>
          <a:lstStyle>
            <a:lvl1pPr>
              <a:defRPr/>
            </a:lvl1pPr>
          </a:lstStyle>
          <a:p>
            <a:endParaRPr lang="it-IT" altLang="it-IT"/>
          </a:p>
        </p:txBody>
      </p:sp>
      <p:sp>
        <p:nvSpPr>
          <p:cNvPr id="6" name="Segnaposto numero diapositiva 5"/>
          <p:cNvSpPr>
            <a:spLocks noGrp="1"/>
          </p:cNvSpPr>
          <p:nvPr>
            <p:ph type="sldNum" idx="12"/>
          </p:nvPr>
        </p:nvSpPr>
        <p:spPr/>
        <p:txBody>
          <a:bodyPr/>
          <a:lstStyle>
            <a:lvl1pPr>
              <a:defRPr/>
            </a:lvl1pPr>
          </a:lstStyle>
          <a:p>
            <a:fld id="{7A2F4B38-C946-42A3-BCA0-3A6B1D9A0475}" type="slidenum">
              <a:rPr lang="it-IT" altLang="it-IT"/>
              <a:pPr/>
              <a:t>‹N›</a:t>
            </a:fld>
            <a:endParaRPr lang="it-IT" altLang="it-IT"/>
          </a:p>
        </p:txBody>
      </p:sp>
    </p:spTree>
    <p:extLst>
      <p:ext uri="{BB962C8B-B14F-4D97-AF65-F5344CB8AC3E}">
        <p14:creationId xmlns:p14="http://schemas.microsoft.com/office/powerpoint/2010/main" val="62253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idx="10"/>
          </p:nvPr>
        </p:nvSpPr>
        <p:spPr/>
        <p:txBody>
          <a:bodyPr/>
          <a:lstStyle>
            <a:lvl1pPr>
              <a:defRPr/>
            </a:lvl1pPr>
          </a:lstStyle>
          <a:p>
            <a:endParaRPr lang="it-IT" altLang="it-IT"/>
          </a:p>
        </p:txBody>
      </p:sp>
      <p:sp>
        <p:nvSpPr>
          <p:cNvPr id="5" name="Segnaposto piè di pagina 4"/>
          <p:cNvSpPr>
            <a:spLocks noGrp="1"/>
          </p:cNvSpPr>
          <p:nvPr>
            <p:ph type="ftr" idx="11"/>
          </p:nvPr>
        </p:nvSpPr>
        <p:spPr/>
        <p:txBody>
          <a:bodyPr/>
          <a:lstStyle>
            <a:lvl1pPr>
              <a:defRPr/>
            </a:lvl1pPr>
          </a:lstStyle>
          <a:p>
            <a:endParaRPr lang="it-IT" altLang="it-IT"/>
          </a:p>
        </p:txBody>
      </p:sp>
      <p:sp>
        <p:nvSpPr>
          <p:cNvPr id="6" name="Segnaposto numero diapositiva 5"/>
          <p:cNvSpPr>
            <a:spLocks noGrp="1"/>
          </p:cNvSpPr>
          <p:nvPr>
            <p:ph type="sldNum" idx="12"/>
          </p:nvPr>
        </p:nvSpPr>
        <p:spPr/>
        <p:txBody>
          <a:bodyPr/>
          <a:lstStyle>
            <a:lvl1pPr>
              <a:defRPr/>
            </a:lvl1pPr>
          </a:lstStyle>
          <a:p>
            <a:fld id="{53CBCD9E-FED8-41B1-A7CF-6E36D8DA4A64}" type="slidenum">
              <a:rPr lang="it-IT" altLang="it-IT"/>
              <a:pPr/>
              <a:t>‹N›</a:t>
            </a:fld>
            <a:endParaRPr lang="it-IT" altLang="it-IT"/>
          </a:p>
        </p:txBody>
      </p:sp>
    </p:spTree>
    <p:extLst>
      <p:ext uri="{BB962C8B-B14F-4D97-AF65-F5344CB8AC3E}">
        <p14:creationId xmlns:p14="http://schemas.microsoft.com/office/powerpoint/2010/main" val="232668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87388" y="1884363"/>
            <a:ext cx="8694737" cy="31448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Segnaposto data 3"/>
          <p:cNvSpPr>
            <a:spLocks noGrp="1"/>
          </p:cNvSpPr>
          <p:nvPr>
            <p:ph type="dt" idx="10"/>
          </p:nvPr>
        </p:nvSpPr>
        <p:spPr/>
        <p:txBody>
          <a:bodyPr/>
          <a:lstStyle>
            <a:lvl1pPr>
              <a:defRPr/>
            </a:lvl1pPr>
          </a:lstStyle>
          <a:p>
            <a:endParaRPr lang="it-IT" altLang="it-IT"/>
          </a:p>
        </p:txBody>
      </p:sp>
      <p:sp>
        <p:nvSpPr>
          <p:cNvPr id="5" name="Segnaposto piè di pagina 4"/>
          <p:cNvSpPr>
            <a:spLocks noGrp="1"/>
          </p:cNvSpPr>
          <p:nvPr>
            <p:ph type="ftr" idx="11"/>
          </p:nvPr>
        </p:nvSpPr>
        <p:spPr/>
        <p:txBody>
          <a:bodyPr/>
          <a:lstStyle>
            <a:lvl1pPr>
              <a:defRPr/>
            </a:lvl1pPr>
          </a:lstStyle>
          <a:p>
            <a:endParaRPr lang="it-IT" altLang="it-IT"/>
          </a:p>
        </p:txBody>
      </p:sp>
      <p:sp>
        <p:nvSpPr>
          <p:cNvPr id="6" name="Segnaposto numero diapositiva 5"/>
          <p:cNvSpPr>
            <a:spLocks noGrp="1"/>
          </p:cNvSpPr>
          <p:nvPr>
            <p:ph type="sldNum" idx="12"/>
          </p:nvPr>
        </p:nvSpPr>
        <p:spPr/>
        <p:txBody>
          <a:bodyPr/>
          <a:lstStyle>
            <a:lvl1pPr>
              <a:defRPr/>
            </a:lvl1pPr>
          </a:lstStyle>
          <a:p>
            <a:fld id="{30273A45-542E-4E06-8CA6-4802EFA495FD}" type="slidenum">
              <a:rPr lang="it-IT" altLang="it-IT"/>
              <a:pPr/>
              <a:t>‹N›</a:t>
            </a:fld>
            <a:endParaRPr lang="it-IT" altLang="it-IT"/>
          </a:p>
        </p:txBody>
      </p:sp>
    </p:spTree>
    <p:extLst>
      <p:ext uri="{BB962C8B-B14F-4D97-AF65-F5344CB8AC3E}">
        <p14:creationId xmlns:p14="http://schemas.microsoft.com/office/powerpoint/2010/main" val="279907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03238" y="1768475"/>
            <a:ext cx="4457700" cy="49879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113338" y="1768475"/>
            <a:ext cx="4459287" cy="49879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idx="10"/>
          </p:nvPr>
        </p:nvSpPr>
        <p:spPr/>
        <p:txBody>
          <a:bodyPr/>
          <a:lstStyle>
            <a:lvl1pPr>
              <a:defRPr/>
            </a:lvl1pPr>
          </a:lstStyle>
          <a:p>
            <a:endParaRPr lang="it-IT" altLang="it-IT"/>
          </a:p>
        </p:txBody>
      </p:sp>
      <p:sp>
        <p:nvSpPr>
          <p:cNvPr id="6" name="Segnaposto piè di pagina 5"/>
          <p:cNvSpPr>
            <a:spLocks noGrp="1"/>
          </p:cNvSpPr>
          <p:nvPr>
            <p:ph type="ftr" idx="11"/>
          </p:nvPr>
        </p:nvSpPr>
        <p:spPr/>
        <p:txBody>
          <a:bodyPr/>
          <a:lstStyle>
            <a:lvl1pPr>
              <a:defRPr/>
            </a:lvl1pPr>
          </a:lstStyle>
          <a:p>
            <a:endParaRPr lang="it-IT" altLang="it-IT"/>
          </a:p>
        </p:txBody>
      </p:sp>
      <p:sp>
        <p:nvSpPr>
          <p:cNvPr id="7" name="Segnaposto numero diapositiva 6"/>
          <p:cNvSpPr>
            <a:spLocks noGrp="1"/>
          </p:cNvSpPr>
          <p:nvPr>
            <p:ph type="sldNum" idx="12"/>
          </p:nvPr>
        </p:nvSpPr>
        <p:spPr/>
        <p:txBody>
          <a:bodyPr/>
          <a:lstStyle>
            <a:lvl1pPr>
              <a:defRPr/>
            </a:lvl1pPr>
          </a:lstStyle>
          <a:p>
            <a:fld id="{FF7AD879-0C38-476C-AFCE-3911D5EC500F}" type="slidenum">
              <a:rPr lang="it-IT" altLang="it-IT"/>
              <a:pPr/>
              <a:t>‹N›</a:t>
            </a:fld>
            <a:endParaRPr lang="it-IT" altLang="it-IT"/>
          </a:p>
        </p:txBody>
      </p:sp>
    </p:spTree>
    <p:extLst>
      <p:ext uri="{BB962C8B-B14F-4D97-AF65-F5344CB8AC3E}">
        <p14:creationId xmlns:p14="http://schemas.microsoft.com/office/powerpoint/2010/main" val="240747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93738" y="403225"/>
            <a:ext cx="8694737" cy="1460500"/>
          </a:xfrm>
        </p:spPr>
        <p:txBody>
          <a:bodyPr/>
          <a:lstStyle/>
          <a:p>
            <a:r>
              <a:rPr lang="it-IT"/>
              <a:t>Fare clic per modificare lo stile del titolo</a:t>
            </a:r>
          </a:p>
        </p:txBody>
      </p:sp>
      <p:sp>
        <p:nvSpPr>
          <p:cNvPr id="3" name="Segnaposto testo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93738" y="2760663"/>
            <a:ext cx="4265612" cy="406241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103813" y="2760663"/>
            <a:ext cx="4284662" cy="406241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idx="10"/>
          </p:nvPr>
        </p:nvSpPr>
        <p:spPr/>
        <p:txBody>
          <a:bodyPr/>
          <a:lstStyle>
            <a:lvl1pPr>
              <a:defRPr/>
            </a:lvl1pPr>
          </a:lstStyle>
          <a:p>
            <a:endParaRPr lang="it-IT" altLang="it-IT"/>
          </a:p>
        </p:txBody>
      </p:sp>
      <p:sp>
        <p:nvSpPr>
          <p:cNvPr id="8" name="Segnaposto piè di pagina 7"/>
          <p:cNvSpPr>
            <a:spLocks noGrp="1"/>
          </p:cNvSpPr>
          <p:nvPr>
            <p:ph type="ftr" idx="11"/>
          </p:nvPr>
        </p:nvSpPr>
        <p:spPr/>
        <p:txBody>
          <a:bodyPr/>
          <a:lstStyle>
            <a:lvl1pPr>
              <a:defRPr/>
            </a:lvl1pPr>
          </a:lstStyle>
          <a:p>
            <a:endParaRPr lang="it-IT" altLang="it-IT"/>
          </a:p>
        </p:txBody>
      </p:sp>
      <p:sp>
        <p:nvSpPr>
          <p:cNvPr id="9" name="Segnaposto numero diapositiva 8"/>
          <p:cNvSpPr>
            <a:spLocks noGrp="1"/>
          </p:cNvSpPr>
          <p:nvPr>
            <p:ph type="sldNum" idx="12"/>
          </p:nvPr>
        </p:nvSpPr>
        <p:spPr/>
        <p:txBody>
          <a:bodyPr/>
          <a:lstStyle>
            <a:lvl1pPr>
              <a:defRPr/>
            </a:lvl1pPr>
          </a:lstStyle>
          <a:p>
            <a:fld id="{73E3576C-4034-4ABB-9FFA-786FB84ACE22}" type="slidenum">
              <a:rPr lang="it-IT" altLang="it-IT"/>
              <a:pPr/>
              <a:t>‹N›</a:t>
            </a:fld>
            <a:endParaRPr lang="it-IT" altLang="it-IT"/>
          </a:p>
        </p:txBody>
      </p:sp>
    </p:spTree>
    <p:extLst>
      <p:ext uri="{BB962C8B-B14F-4D97-AF65-F5344CB8AC3E}">
        <p14:creationId xmlns:p14="http://schemas.microsoft.com/office/powerpoint/2010/main" val="5538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idx="10"/>
          </p:nvPr>
        </p:nvSpPr>
        <p:spPr/>
        <p:txBody>
          <a:bodyPr/>
          <a:lstStyle>
            <a:lvl1pPr>
              <a:defRPr/>
            </a:lvl1pPr>
          </a:lstStyle>
          <a:p>
            <a:endParaRPr lang="it-IT" altLang="it-IT"/>
          </a:p>
        </p:txBody>
      </p:sp>
      <p:sp>
        <p:nvSpPr>
          <p:cNvPr id="4" name="Segnaposto piè di pagina 3"/>
          <p:cNvSpPr>
            <a:spLocks noGrp="1"/>
          </p:cNvSpPr>
          <p:nvPr>
            <p:ph type="ftr" idx="11"/>
          </p:nvPr>
        </p:nvSpPr>
        <p:spPr/>
        <p:txBody>
          <a:bodyPr/>
          <a:lstStyle>
            <a:lvl1pPr>
              <a:defRPr/>
            </a:lvl1pPr>
          </a:lstStyle>
          <a:p>
            <a:endParaRPr lang="it-IT" altLang="it-IT"/>
          </a:p>
        </p:txBody>
      </p:sp>
      <p:sp>
        <p:nvSpPr>
          <p:cNvPr id="5" name="Segnaposto numero diapositiva 4"/>
          <p:cNvSpPr>
            <a:spLocks noGrp="1"/>
          </p:cNvSpPr>
          <p:nvPr>
            <p:ph type="sldNum" idx="12"/>
          </p:nvPr>
        </p:nvSpPr>
        <p:spPr/>
        <p:txBody>
          <a:bodyPr/>
          <a:lstStyle>
            <a:lvl1pPr>
              <a:defRPr/>
            </a:lvl1pPr>
          </a:lstStyle>
          <a:p>
            <a:fld id="{DE95CE6D-EC23-4C69-A701-8EB88E37E8C2}" type="slidenum">
              <a:rPr lang="it-IT" altLang="it-IT"/>
              <a:pPr/>
              <a:t>‹N›</a:t>
            </a:fld>
            <a:endParaRPr lang="it-IT" altLang="it-IT"/>
          </a:p>
        </p:txBody>
      </p:sp>
    </p:spTree>
    <p:extLst>
      <p:ext uri="{BB962C8B-B14F-4D97-AF65-F5344CB8AC3E}">
        <p14:creationId xmlns:p14="http://schemas.microsoft.com/office/powerpoint/2010/main" val="2666883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idx="10"/>
          </p:nvPr>
        </p:nvSpPr>
        <p:spPr/>
        <p:txBody>
          <a:bodyPr/>
          <a:lstStyle>
            <a:lvl1pPr>
              <a:defRPr/>
            </a:lvl1pPr>
          </a:lstStyle>
          <a:p>
            <a:endParaRPr lang="it-IT" altLang="it-IT"/>
          </a:p>
        </p:txBody>
      </p:sp>
      <p:sp>
        <p:nvSpPr>
          <p:cNvPr id="3" name="Segnaposto piè di pagina 2"/>
          <p:cNvSpPr>
            <a:spLocks noGrp="1"/>
          </p:cNvSpPr>
          <p:nvPr>
            <p:ph type="ftr" idx="11"/>
          </p:nvPr>
        </p:nvSpPr>
        <p:spPr/>
        <p:txBody>
          <a:bodyPr/>
          <a:lstStyle>
            <a:lvl1pPr>
              <a:defRPr/>
            </a:lvl1pPr>
          </a:lstStyle>
          <a:p>
            <a:endParaRPr lang="it-IT" altLang="it-IT"/>
          </a:p>
        </p:txBody>
      </p:sp>
      <p:sp>
        <p:nvSpPr>
          <p:cNvPr id="4" name="Segnaposto numero diapositiva 3"/>
          <p:cNvSpPr>
            <a:spLocks noGrp="1"/>
          </p:cNvSpPr>
          <p:nvPr>
            <p:ph type="sldNum" idx="12"/>
          </p:nvPr>
        </p:nvSpPr>
        <p:spPr/>
        <p:txBody>
          <a:bodyPr/>
          <a:lstStyle>
            <a:lvl1pPr>
              <a:defRPr/>
            </a:lvl1pPr>
          </a:lstStyle>
          <a:p>
            <a:fld id="{0D07BE1B-A14C-4E4F-961A-AB94BFF44F9E}" type="slidenum">
              <a:rPr lang="it-IT" altLang="it-IT"/>
              <a:pPr/>
              <a:t>‹N›</a:t>
            </a:fld>
            <a:endParaRPr lang="it-IT" altLang="it-IT"/>
          </a:p>
        </p:txBody>
      </p:sp>
    </p:spTree>
    <p:extLst>
      <p:ext uri="{BB962C8B-B14F-4D97-AF65-F5344CB8AC3E}">
        <p14:creationId xmlns:p14="http://schemas.microsoft.com/office/powerpoint/2010/main" val="574425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idx="10"/>
          </p:nvPr>
        </p:nvSpPr>
        <p:spPr/>
        <p:txBody>
          <a:bodyPr/>
          <a:lstStyle>
            <a:lvl1pPr>
              <a:defRPr/>
            </a:lvl1pPr>
          </a:lstStyle>
          <a:p>
            <a:endParaRPr lang="it-IT" altLang="it-IT"/>
          </a:p>
        </p:txBody>
      </p:sp>
      <p:sp>
        <p:nvSpPr>
          <p:cNvPr id="6" name="Segnaposto piè di pagina 5"/>
          <p:cNvSpPr>
            <a:spLocks noGrp="1"/>
          </p:cNvSpPr>
          <p:nvPr>
            <p:ph type="ftr" idx="11"/>
          </p:nvPr>
        </p:nvSpPr>
        <p:spPr/>
        <p:txBody>
          <a:bodyPr/>
          <a:lstStyle>
            <a:lvl1pPr>
              <a:defRPr/>
            </a:lvl1pPr>
          </a:lstStyle>
          <a:p>
            <a:endParaRPr lang="it-IT" altLang="it-IT"/>
          </a:p>
        </p:txBody>
      </p:sp>
      <p:sp>
        <p:nvSpPr>
          <p:cNvPr id="7" name="Segnaposto numero diapositiva 6"/>
          <p:cNvSpPr>
            <a:spLocks noGrp="1"/>
          </p:cNvSpPr>
          <p:nvPr>
            <p:ph type="sldNum" idx="12"/>
          </p:nvPr>
        </p:nvSpPr>
        <p:spPr/>
        <p:txBody>
          <a:bodyPr/>
          <a:lstStyle>
            <a:lvl1pPr>
              <a:defRPr/>
            </a:lvl1pPr>
          </a:lstStyle>
          <a:p>
            <a:fld id="{14AB2774-4AF1-4265-8560-42A36E34FC0B}" type="slidenum">
              <a:rPr lang="it-IT" altLang="it-IT"/>
              <a:pPr/>
              <a:t>‹N›</a:t>
            </a:fld>
            <a:endParaRPr lang="it-IT" altLang="it-IT"/>
          </a:p>
        </p:txBody>
      </p:sp>
    </p:spTree>
    <p:extLst>
      <p:ext uri="{BB962C8B-B14F-4D97-AF65-F5344CB8AC3E}">
        <p14:creationId xmlns:p14="http://schemas.microsoft.com/office/powerpoint/2010/main" val="2488556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idx="10"/>
          </p:nvPr>
        </p:nvSpPr>
        <p:spPr/>
        <p:txBody>
          <a:bodyPr/>
          <a:lstStyle>
            <a:lvl1pPr>
              <a:defRPr/>
            </a:lvl1pPr>
          </a:lstStyle>
          <a:p>
            <a:endParaRPr lang="it-IT" altLang="it-IT"/>
          </a:p>
        </p:txBody>
      </p:sp>
      <p:sp>
        <p:nvSpPr>
          <p:cNvPr id="6" name="Segnaposto piè di pagina 5"/>
          <p:cNvSpPr>
            <a:spLocks noGrp="1"/>
          </p:cNvSpPr>
          <p:nvPr>
            <p:ph type="ftr" idx="11"/>
          </p:nvPr>
        </p:nvSpPr>
        <p:spPr/>
        <p:txBody>
          <a:bodyPr/>
          <a:lstStyle>
            <a:lvl1pPr>
              <a:defRPr/>
            </a:lvl1pPr>
          </a:lstStyle>
          <a:p>
            <a:endParaRPr lang="it-IT" altLang="it-IT"/>
          </a:p>
        </p:txBody>
      </p:sp>
      <p:sp>
        <p:nvSpPr>
          <p:cNvPr id="7" name="Segnaposto numero diapositiva 6"/>
          <p:cNvSpPr>
            <a:spLocks noGrp="1"/>
          </p:cNvSpPr>
          <p:nvPr>
            <p:ph type="sldNum" idx="12"/>
          </p:nvPr>
        </p:nvSpPr>
        <p:spPr/>
        <p:txBody>
          <a:bodyPr/>
          <a:lstStyle>
            <a:lvl1pPr>
              <a:defRPr/>
            </a:lvl1pPr>
          </a:lstStyle>
          <a:p>
            <a:fld id="{1E38CA2C-5E62-4D36-B2CA-CC239C61CDD3}" type="slidenum">
              <a:rPr lang="it-IT" altLang="it-IT"/>
              <a:pPr/>
              <a:t>‹N›</a:t>
            </a:fld>
            <a:endParaRPr lang="it-IT" altLang="it-IT"/>
          </a:p>
        </p:txBody>
      </p:sp>
    </p:spTree>
    <p:extLst>
      <p:ext uri="{BB962C8B-B14F-4D97-AF65-F5344CB8AC3E}">
        <p14:creationId xmlns:p14="http://schemas.microsoft.com/office/powerpoint/2010/main" val="6182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idx="10"/>
          </p:nvPr>
        </p:nvSpPr>
        <p:spPr/>
        <p:txBody>
          <a:bodyPr/>
          <a:lstStyle>
            <a:lvl1pPr>
              <a:defRPr/>
            </a:lvl1pPr>
          </a:lstStyle>
          <a:p>
            <a:endParaRPr lang="it-IT" altLang="it-IT"/>
          </a:p>
        </p:txBody>
      </p:sp>
      <p:sp>
        <p:nvSpPr>
          <p:cNvPr id="5" name="Segnaposto piè di pagina 4"/>
          <p:cNvSpPr>
            <a:spLocks noGrp="1"/>
          </p:cNvSpPr>
          <p:nvPr>
            <p:ph type="ftr" idx="11"/>
          </p:nvPr>
        </p:nvSpPr>
        <p:spPr/>
        <p:txBody>
          <a:bodyPr/>
          <a:lstStyle>
            <a:lvl1pPr>
              <a:defRPr/>
            </a:lvl1pPr>
          </a:lstStyle>
          <a:p>
            <a:endParaRPr lang="it-IT" altLang="it-IT"/>
          </a:p>
        </p:txBody>
      </p:sp>
      <p:sp>
        <p:nvSpPr>
          <p:cNvPr id="6" name="Segnaposto numero diapositiva 5"/>
          <p:cNvSpPr>
            <a:spLocks noGrp="1"/>
          </p:cNvSpPr>
          <p:nvPr>
            <p:ph type="sldNum" idx="12"/>
          </p:nvPr>
        </p:nvSpPr>
        <p:spPr/>
        <p:txBody>
          <a:bodyPr/>
          <a:lstStyle>
            <a:lvl1pPr>
              <a:defRPr/>
            </a:lvl1pPr>
          </a:lstStyle>
          <a:p>
            <a:fld id="{303641B9-C1D3-4DE5-8243-45E398A39627}" type="slidenum">
              <a:rPr lang="it-IT" altLang="it-IT"/>
              <a:pPr/>
              <a:t>‹N›</a:t>
            </a:fld>
            <a:endParaRPr lang="it-IT" altLang="it-IT"/>
          </a:p>
        </p:txBody>
      </p:sp>
    </p:spTree>
    <p:extLst>
      <p:ext uri="{BB962C8B-B14F-4D97-AF65-F5344CB8AC3E}">
        <p14:creationId xmlns:p14="http://schemas.microsoft.com/office/powerpoint/2010/main" val="392666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05675" y="301625"/>
            <a:ext cx="2266950" cy="645477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03238" y="301625"/>
            <a:ext cx="6650037" cy="645477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idx="10"/>
          </p:nvPr>
        </p:nvSpPr>
        <p:spPr/>
        <p:txBody>
          <a:bodyPr/>
          <a:lstStyle>
            <a:lvl1pPr>
              <a:defRPr/>
            </a:lvl1pPr>
          </a:lstStyle>
          <a:p>
            <a:endParaRPr lang="it-IT" altLang="it-IT"/>
          </a:p>
        </p:txBody>
      </p:sp>
      <p:sp>
        <p:nvSpPr>
          <p:cNvPr id="5" name="Segnaposto piè di pagina 4"/>
          <p:cNvSpPr>
            <a:spLocks noGrp="1"/>
          </p:cNvSpPr>
          <p:nvPr>
            <p:ph type="ftr" idx="11"/>
          </p:nvPr>
        </p:nvSpPr>
        <p:spPr/>
        <p:txBody>
          <a:bodyPr/>
          <a:lstStyle>
            <a:lvl1pPr>
              <a:defRPr/>
            </a:lvl1pPr>
          </a:lstStyle>
          <a:p>
            <a:endParaRPr lang="it-IT" altLang="it-IT"/>
          </a:p>
        </p:txBody>
      </p:sp>
      <p:sp>
        <p:nvSpPr>
          <p:cNvPr id="6" name="Segnaposto numero diapositiva 5"/>
          <p:cNvSpPr>
            <a:spLocks noGrp="1"/>
          </p:cNvSpPr>
          <p:nvPr>
            <p:ph type="sldNum" idx="12"/>
          </p:nvPr>
        </p:nvSpPr>
        <p:spPr/>
        <p:txBody>
          <a:bodyPr/>
          <a:lstStyle>
            <a:lvl1pPr>
              <a:defRPr/>
            </a:lvl1pPr>
          </a:lstStyle>
          <a:p>
            <a:fld id="{485AAD40-C3D9-48EC-AA36-6E3CC42FECD8}" type="slidenum">
              <a:rPr lang="it-IT" altLang="it-IT"/>
              <a:pPr/>
              <a:t>‹N›</a:t>
            </a:fld>
            <a:endParaRPr lang="it-IT" altLang="it-IT"/>
          </a:p>
        </p:txBody>
      </p:sp>
    </p:spTree>
    <p:extLst>
      <p:ext uri="{BB962C8B-B14F-4D97-AF65-F5344CB8AC3E}">
        <p14:creationId xmlns:p14="http://schemas.microsoft.com/office/powerpoint/2010/main" val="1215578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503238" y="301625"/>
            <a:ext cx="9069387" cy="1260475"/>
          </a:xfrm>
        </p:spPr>
        <p:txBody>
          <a:bodyPr/>
          <a:lstStyle/>
          <a:p>
            <a:r>
              <a:rPr lang="it-IT"/>
              <a:t>Fare clic per modificare lo stile del titolo</a:t>
            </a:r>
          </a:p>
        </p:txBody>
      </p:sp>
      <p:sp>
        <p:nvSpPr>
          <p:cNvPr id="3" name="Segnaposto data 2"/>
          <p:cNvSpPr>
            <a:spLocks noGrp="1"/>
          </p:cNvSpPr>
          <p:nvPr>
            <p:ph type="dt" idx="10"/>
          </p:nvPr>
        </p:nvSpPr>
        <p:spPr>
          <a:xfrm>
            <a:off x="503238" y="6886575"/>
            <a:ext cx="2346325" cy="519113"/>
          </a:xfrm>
        </p:spPr>
        <p:txBody>
          <a:bodyPr/>
          <a:lstStyle>
            <a:lvl1pPr>
              <a:defRPr/>
            </a:lvl1pPr>
          </a:lstStyle>
          <a:p>
            <a:endParaRPr lang="it-IT" altLang="it-IT"/>
          </a:p>
        </p:txBody>
      </p:sp>
      <p:sp>
        <p:nvSpPr>
          <p:cNvPr id="4" name="Segnaposto piè di pagina 3"/>
          <p:cNvSpPr>
            <a:spLocks noGrp="1"/>
          </p:cNvSpPr>
          <p:nvPr>
            <p:ph type="ftr" idx="11"/>
          </p:nvPr>
        </p:nvSpPr>
        <p:spPr>
          <a:xfrm>
            <a:off x="3448050" y="6886575"/>
            <a:ext cx="3194050" cy="519113"/>
          </a:xfrm>
        </p:spPr>
        <p:txBody>
          <a:bodyPr/>
          <a:lstStyle>
            <a:lvl1pPr>
              <a:defRPr/>
            </a:lvl1pPr>
          </a:lstStyle>
          <a:p>
            <a:endParaRPr lang="it-IT" altLang="it-IT"/>
          </a:p>
        </p:txBody>
      </p:sp>
      <p:sp>
        <p:nvSpPr>
          <p:cNvPr id="5" name="Segnaposto numero diapositiva 4"/>
          <p:cNvSpPr>
            <a:spLocks noGrp="1"/>
          </p:cNvSpPr>
          <p:nvPr>
            <p:ph type="sldNum" idx="12"/>
          </p:nvPr>
        </p:nvSpPr>
        <p:spPr>
          <a:xfrm>
            <a:off x="7227888" y="6886575"/>
            <a:ext cx="2346325" cy="519113"/>
          </a:xfrm>
        </p:spPr>
        <p:txBody>
          <a:bodyPr/>
          <a:lstStyle>
            <a:lvl1pPr>
              <a:defRPr/>
            </a:lvl1pPr>
          </a:lstStyle>
          <a:p>
            <a:fld id="{98FCCCEE-FD39-4E13-8780-12BD1B5067E7}" type="slidenum">
              <a:rPr lang="it-IT" altLang="it-IT"/>
              <a:pPr/>
              <a:t>‹N›</a:t>
            </a:fld>
            <a:endParaRPr lang="it-IT" altLang="it-IT"/>
          </a:p>
        </p:txBody>
      </p:sp>
    </p:spTree>
    <p:extLst>
      <p:ext uri="{BB962C8B-B14F-4D97-AF65-F5344CB8AC3E}">
        <p14:creationId xmlns:p14="http://schemas.microsoft.com/office/powerpoint/2010/main" val="2598985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it-IT"/>
              <a:t>Fate clic per modificare il formato del testo del titolo</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it-IT"/>
              <a:t>Fate clic per modificare il formato del testo della struttura</a:t>
            </a:r>
          </a:p>
          <a:p>
            <a:pPr lvl="1"/>
            <a:r>
              <a:rPr lang="en-GB" altLang="it-IT"/>
              <a:t>Secondo livello struttura</a:t>
            </a:r>
          </a:p>
          <a:p>
            <a:pPr lvl="2"/>
            <a:r>
              <a:rPr lang="en-GB" altLang="it-IT"/>
              <a:t>Terzo livello struttura</a:t>
            </a:r>
          </a:p>
          <a:p>
            <a:pPr lvl="3"/>
            <a:r>
              <a:rPr lang="en-GB" altLang="it-IT"/>
              <a:t>Quarto livello struttura</a:t>
            </a:r>
          </a:p>
          <a:p>
            <a:pPr lvl="4"/>
            <a:r>
              <a:rPr lang="en-GB" altLang="it-IT"/>
              <a:t>Quinto livello struttura</a:t>
            </a:r>
          </a:p>
          <a:p>
            <a:pPr lvl="4"/>
            <a:r>
              <a:rPr lang="en-GB" altLang="it-IT"/>
              <a:t>Sesto livello struttura</a:t>
            </a:r>
          </a:p>
          <a:p>
            <a:pPr lvl="4"/>
            <a:r>
              <a:rPr lang="en-GB" altLang="it-IT"/>
              <a:t>Settimo livello struttura</a:t>
            </a:r>
          </a:p>
          <a:p>
            <a:pPr lvl="4"/>
            <a:r>
              <a:rPr lang="en-GB" altLang="it-IT"/>
              <a:t>Ottavo livello struttura</a:t>
            </a:r>
          </a:p>
          <a:p>
            <a:pPr lvl="4"/>
            <a:r>
              <a:rPr lang="en-GB" altLang="it-IT"/>
              <a:t>Nono livello struttura</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endParaRPr lang="it-IT" altLang="it-IT"/>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it-IT" altLang="it-IT"/>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C4118AE4-524D-412C-A809-B7CF9AC102AD}"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eaLnBrk="1" fontAlgn="base" hangingPunct="1">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1" fontAlgn="base" hangingPunct="1">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1" fontAlgn="base" hangingPunct="1">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1" fontAlgn="base" hangingPunct="1">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1" fontAlgn="base" hangingPunct="1">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jpe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www.master-formazione.i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ster-formazione.it/corsi/pacchetto-2-certificazioni-informatiche-coding-fdp-8-moduli/"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master-formazione.it/contatti/"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4.png"/><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hyperlink" Target="https://www.facebook.com/masteraltaformazione/" TargetMode="External"/><Relationship Id="rId13"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30.png"/><Relationship Id="rId12" Type="http://schemas.openxmlformats.org/officeDocument/2006/relationships/hyperlink" Target="https://www.youtube.com/channel/UCR3bGhRjqdI6T_LNnAtAkbA" TargetMode="External"/><Relationship Id="rId2" Type="http://schemas.openxmlformats.org/officeDocument/2006/relationships/notesSlide" Target="../notesSlides/notesSlide14.xml"/><Relationship Id="rId16" Type="http://schemas.openxmlformats.org/officeDocument/2006/relationships/image" Target="../media/image35.png"/><Relationship Id="rId1" Type="http://schemas.openxmlformats.org/officeDocument/2006/relationships/slideLayout" Target="../slideLayouts/slideLayout12.xml"/><Relationship Id="rId6" Type="http://schemas.openxmlformats.org/officeDocument/2006/relationships/hyperlink" Target="https://www.linkedin.com/company/master-centro-di-alta-formazione/" TargetMode="External"/><Relationship Id="rId11" Type="http://schemas.openxmlformats.org/officeDocument/2006/relationships/image" Target="../media/image32.png"/><Relationship Id="rId5" Type="http://schemas.openxmlformats.org/officeDocument/2006/relationships/hyperlink" Target="mailto:info@master-formazione.it" TargetMode="External"/><Relationship Id="rId15" Type="http://schemas.openxmlformats.org/officeDocument/2006/relationships/hyperlink" Target="https://pin.it/sViPd74" TargetMode="External"/><Relationship Id="rId10" Type="http://schemas.openxmlformats.org/officeDocument/2006/relationships/hyperlink" Target="https://www.instagram.com/master_centro.alta.formazione/" TargetMode="External"/><Relationship Id="rId4" Type="http://schemas.openxmlformats.org/officeDocument/2006/relationships/hyperlink" Target="http://www.master-formazione.it/" TargetMode="External"/><Relationship Id="rId9" Type="http://schemas.openxmlformats.org/officeDocument/2006/relationships/image" Target="../media/image31.pn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725" y="706438"/>
            <a:ext cx="6134100" cy="6134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3313" y="706438"/>
            <a:ext cx="1908175" cy="47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3313" y="6369050"/>
            <a:ext cx="1908175"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Immagine 3" descr="Immagine che contiene testo, persona&#10;&#10;Descrizione generata automaticamente">
            <a:extLst>
              <a:ext uri="{FF2B5EF4-FFF2-40B4-BE49-F238E27FC236}">
                <a16:creationId xmlns:a16="http://schemas.microsoft.com/office/drawing/2014/main" id="{C1E6BC6C-91F0-451A-B5F8-09EFBBF1A7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137" y="706438"/>
            <a:ext cx="6135688" cy="6135688"/>
          </a:xfrm>
          <a:prstGeom prst="rect">
            <a:avLst/>
          </a:prstGeom>
        </p:spPr>
      </p:pic>
      <p:pic>
        <p:nvPicPr>
          <p:cNvPr id="3" name="Immagine 2" descr="Immagine che contiene testo&#10;&#10;Descrizione generata automaticamente">
            <a:extLst>
              <a:ext uri="{FF2B5EF4-FFF2-40B4-BE49-F238E27FC236}">
                <a16:creationId xmlns:a16="http://schemas.microsoft.com/office/drawing/2014/main" id="{76EBC032-A301-4A68-836E-F9616474D2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137" y="711994"/>
            <a:ext cx="6135688" cy="6135688"/>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FC397CF9-0259-43B1-AE5D-14AA840EBF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137" y="719137"/>
            <a:ext cx="6134100" cy="6134100"/>
          </a:xfrm>
          <a:prstGeom prst="rect">
            <a:avLst/>
          </a:prstGeom>
        </p:spPr>
      </p:pic>
      <p:pic>
        <p:nvPicPr>
          <p:cNvPr id="6" name="Immagine 5" descr="Immagine che contiene testo&#10;&#10;Descrizione generata automaticamente">
            <a:extLst>
              <a:ext uri="{FF2B5EF4-FFF2-40B4-BE49-F238E27FC236}">
                <a16:creationId xmlns:a16="http://schemas.microsoft.com/office/drawing/2014/main" id="{3607C187-A594-479D-84D2-599D510FA7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0038" y="672981"/>
            <a:ext cx="6202482" cy="6202482"/>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1725" y="706438"/>
            <a:ext cx="1908175" cy="47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8" name="Rectangle 2"/>
          <p:cNvSpPr>
            <a:spLocks noGrp="1" noChangeArrowheads="1"/>
          </p:cNvSpPr>
          <p:nvPr>
            <p:ph type="title"/>
          </p:nvPr>
        </p:nvSpPr>
        <p:spPr>
          <a:xfrm>
            <a:off x="720725" y="542925"/>
            <a:ext cx="6134100" cy="1646238"/>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3000" b="1" dirty="0">
                <a:solidFill>
                  <a:srgbClr val="062A78"/>
                </a:solidFill>
                <a:latin typeface="Open Sans" pitchFamily="2" charset="0"/>
              </a:rPr>
              <a:t>Pacchetto 2 Certificazioni informatiche: Coding e FDP 8 moduli</a:t>
            </a:r>
            <a:br>
              <a:rPr lang="it-IT" altLang="it-IT" sz="3000" b="1" dirty="0">
                <a:solidFill>
                  <a:srgbClr val="062A78"/>
                </a:solidFill>
                <a:latin typeface="Open Sans" pitchFamily="2" charset="0"/>
              </a:rPr>
            </a:br>
            <a:endParaRPr lang="it-IT" altLang="it-IT" sz="3000" b="1" dirty="0">
              <a:solidFill>
                <a:srgbClr val="062A78"/>
              </a:solidFill>
              <a:latin typeface="Open Sans" pitchFamily="2" charset="0"/>
            </a:endParaRPr>
          </a:p>
        </p:txBody>
      </p:sp>
      <p:sp>
        <p:nvSpPr>
          <p:cNvPr id="4099" name="Rectangle 3"/>
          <p:cNvSpPr>
            <a:spLocks noGrp="1" noChangeArrowheads="1"/>
          </p:cNvSpPr>
          <p:nvPr>
            <p:ph type="subTitle" idx="4294967295"/>
          </p:nvPr>
        </p:nvSpPr>
        <p:spPr bwMode="auto">
          <a:xfrm>
            <a:off x="791840" y="2693988"/>
            <a:ext cx="5610225" cy="41481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indent="0">
              <a:lnSpc>
                <a:spcPct val="150000"/>
              </a:lnSpc>
              <a:spcAft>
                <a:spcPct val="0"/>
              </a:spcAft>
              <a:tabLst>
                <a:tab pos="723900" algn="l"/>
                <a:tab pos="1447800" algn="l"/>
                <a:tab pos="2171700" algn="l"/>
                <a:tab pos="2895600" algn="l"/>
                <a:tab pos="3619500" algn="l"/>
                <a:tab pos="4343400" algn="l"/>
                <a:tab pos="5067300" algn="l"/>
              </a:tabLst>
            </a:pPr>
            <a:r>
              <a:rPr lang="it-IT" altLang="it-IT" sz="1400" dirty="0">
                <a:solidFill>
                  <a:srgbClr val="8D8D8D"/>
                </a:solidFill>
                <a:latin typeface="Open Sans" pitchFamily="2" charset="0"/>
              </a:rPr>
              <a:t>L’acquisizione delle certificazioni informatiche e digitali è determinante per migliorare il punteggio in graduatoria ed avere maggiore occasione di lavorare nelle scuole italiane. Le nuove Tabelle allegate all’OM 60/2020 prevedono l'attribuzione di 0,5 punti per le "Certificazioni informatiche, per ogni titolo presentato e sino a un massimo di quattro titoli per complessivi 2 punti«. Con questo pacchetto otterrai ben 2 certificazioni informatiche ossia: Coding e FDP 8 Moduli aggiornate alle misure previste dal </a:t>
            </a:r>
            <a:r>
              <a:rPr lang="it-IT" altLang="it-IT" sz="1400" dirty="0" err="1">
                <a:solidFill>
                  <a:srgbClr val="8D8D8D"/>
                </a:solidFill>
                <a:latin typeface="Open Sans" pitchFamily="2" charset="0"/>
              </a:rPr>
              <a:t>Pnrr</a:t>
            </a:r>
            <a:r>
              <a:rPr lang="it-IT" altLang="it-IT" sz="1400" dirty="0">
                <a:solidFill>
                  <a:srgbClr val="8D8D8D"/>
                </a:solidFill>
                <a:latin typeface="Open Sans" pitchFamily="2" charset="0"/>
              </a:rPr>
              <a:t> sull’innovazione digitale e del valore di  1 punto in Graduatoria. </a:t>
            </a:r>
          </a:p>
          <a:p>
            <a:pPr marL="0" indent="0">
              <a:lnSpc>
                <a:spcPct val="150000"/>
              </a:lnSpc>
              <a:spcAft>
                <a:spcPct val="0"/>
              </a:spcAft>
              <a:tabLst>
                <a:tab pos="723900" algn="l"/>
                <a:tab pos="1447800" algn="l"/>
                <a:tab pos="2171700" algn="l"/>
                <a:tab pos="2895600" algn="l"/>
                <a:tab pos="3619500" algn="l"/>
                <a:tab pos="4343400" algn="l"/>
                <a:tab pos="5067300" algn="l"/>
              </a:tabLst>
            </a:pPr>
            <a:r>
              <a:rPr lang="it-IT" altLang="it-IT" sz="1400" dirty="0">
                <a:solidFill>
                  <a:srgbClr val="8D8D8D"/>
                </a:solidFill>
                <a:latin typeface="Open Sans" pitchFamily="2" charset="0"/>
              </a:rPr>
              <a:t>Alla fine dei corsi riceverai 2 attestati riconosciuti dal MIUR: </a:t>
            </a:r>
          </a:p>
          <a:p>
            <a:pPr marL="0" indent="0">
              <a:lnSpc>
                <a:spcPct val="150000"/>
              </a:lnSpc>
              <a:spcAft>
                <a:spcPct val="0"/>
              </a:spcAft>
              <a:tabLst>
                <a:tab pos="723900" algn="l"/>
                <a:tab pos="1447800" algn="l"/>
                <a:tab pos="2171700" algn="l"/>
                <a:tab pos="2895600" algn="l"/>
                <a:tab pos="3619500" algn="l"/>
                <a:tab pos="4343400" algn="l"/>
                <a:tab pos="5067300" algn="l"/>
              </a:tabLst>
            </a:pPr>
            <a:r>
              <a:rPr lang="it-IT" altLang="it-IT" sz="1400" dirty="0">
                <a:solidFill>
                  <a:srgbClr val="8D8D8D"/>
                </a:solidFill>
                <a:latin typeface="Open Sans" pitchFamily="2" charset="0"/>
              </a:rPr>
              <a:t>una garanzia certificata della tua formazione per salire in </a:t>
            </a:r>
          </a:p>
          <a:p>
            <a:pPr marL="0" indent="0">
              <a:lnSpc>
                <a:spcPct val="150000"/>
              </a:lnSpc>
              <a:spcAft>
                <a:spcPct val="0"/>
              </a:spcAft>
              <a:tabLst>
                <a:tab pos="723900" algn="l"/>
                <a:tab pos="1447800" algn="l"/>
                <a:tab pos="2171700" algn="l"/>
                <a:tab pos="2895600" algn="l"/>
                <a:tab pos="3619500" algn="l"/>
                <a:tab pos="4343400" algn="l"/>
                <a:tab pos="5067300" algn="l"/>
              </a:tabLst>
            </a:pPr>
            <a:r>
              <a:rPr lang="it-IT" altLang="it-IT" sz="1400" dirty="0">
                <a:solidFill>
                  <a:srgbClr val="8D8D8D"/>
                </a:solidFill>
                <a:latin typeface="Open Sans" pitchFamily="2" charset="0"/>
              </a:rPr>
              <a:t>graduatoria e vincere i concorsi. </a:t>
            </a:r>
          </a:p>
          <a:p>
            <a:pPr marL="0" indent="0">
              <a:lnSpc>
                <a:spcPct val="150000"/>
              </a:lnSpc>
              <a:spcAft>
                <a:spcPct val="0"/>
              </a:spcAft>
              <a:tabLst>
                <a:tab pos="723900" algn="l"/>
                <a:tab pos="1447800" algn="l"/>
                <a:tab pos="2171700" algn="l"/>
                <a:tab pos="2895600" algn="l"/>
                <a:tab pos="3619500" algn="l"/>
                <a:tab pos="4343400" algn="l"/>
                <a:tab pos="5067300" algn="l"/>
              </a:tabLst>
            </a:pPr>
            <a:endParaRPr lang="it-IT" altLang="it-IT" sz="1400" dirty="0">
              <a:solidFill>
                <a:srgbClr val="8D8D8D"/>
              </a:solidFill>
              <a:latin typeface="Open Sans" pitchFamily="2" charset="0"/>
            </a:endParaRPr>
          </a:p>
        </p:txBody>
      </p:sp>
      <p:sp>
        <p:nvSpPr>
          <p:cNvPr id="4100" name="Text Box 4"/>
          <p:cNvSpPr txBox="1">
            <a:spLocks noChangeArrowheads="1"/>
          </p:cNvSpPr>
          <p:nvPr/>
        </p:nvSpPr>
        <p:spPr bwMode="auto">
          <a:xfrm>
            <a:off x="7453313" y="6103938"/>
            <a:ext cx="1908175" cy="73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gn="ctr">
              <a:lnSpc>
                <a:spcPct val="138000"/>
              </a:lnSpc>
            </a:pPr>
            <a:r>
              <a:rPr lang="it-IT" altLang="it-IT" sz="1000">
                <a:solidFill>
                  <a:srgbClr val="062A78"/>
                </a:solidFill>
                <a:latin typeface="Open Sans" pitchFamily="2" charset="0"/>
                <a:hlinkClick r:id="rId4"/>
              </a:rPr>
              <a:t>WWW.MASTER-FORMAZIONE.IT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4211638"/>
            <a:ext cx="781050"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7338" y="2682875"/>
            <a:ext cx="77152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4800" y="5611813"/>
            <a:ext cx="781050" cy="781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0725" y="2673350"/>
            <a:ext cx="781050" cy="781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9" name="Rectangle 5"/>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a:solidFill>
                  <a:srgbClr val="062A78"/>
                </a:solidFill>
                <a:latin typeface="Open Sans" pitchFamily="2" charset="0"/>
              </a:rPr>
              <a:t>Caratteristiche del corso</a:t>
            </a:r>
          </a:p>
        </p:txBody>
      </p:sp>
      <p:sp>
        <p:nvSpPr>
          <p:cNvPr id="6150" name="Text Box 6"/>
          <p:cNvSpPr txBox="1">
            <a:spLocks noChangeArrowheads="1"/>
          </p:cNvSpPr>
          <p:nvPr/>
        </p:nvSpPr>
        <p:spPr bwMode="auto">
          <a:xfrm>
            <a:off x="1893888" y="2478088"/>
            <a:ext cx="3098800" cy="1020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dirty="0">
                <a:solidFill>
                  <a:srgbClr val="142240"/>
                </a:solidFill>
                <a:latin typeface="Open Sans" pitchFamily="2" charset="0"/>
              </a:rPr>
              <a:t>Certificazioni MIUR</a:t>
            </a:r>
          </a:p>
          <a:p>
            <a:pPr>
              <a:lnSpc>
                <a:spcPct val="138000"/>
              </a:lnSpc>
            </a:pPr>
            <a:r>
              <a:rPr lang="it-IT" altLang="it-IT" sz="1200" dirty="0">
                <a:solidFill>
                  <a:srgbClr val="8D8D8D"/>
                </a:solidFill>
                <a:latin typeface="Open Sans" pitchFamily="2" charset="0"/>
              </a:rPr>
              <a:t>Al termine del corso riceverai tre certificazioni con valore legale</a:t>
            </a:r>
          </a:p>
        </p:txBody>
      </p:sp>
      <p:sp>
        <p:nvSpPr>
          <p:cNvPr id="6151" name="Text Box 7"/>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dirty="0">
                <a:solidFill>
                  <a:srgbClr val="8D8D8D"/>
                </a:solidFill>
                <a:latin typeface="Open Sans" pitchFamily="2" charset="0"/>
              </a:rPr>
              <a:t>2 Certificazioni informatiche:  </a:t>
            </a:r>
          </a:p>
          <a:p>
            <a:pPr algn="r">
              <a:lnSpc>
                <a:spcPct val="120000"/>
              </a:lnSpc>
            </a:pPr>
            <a:r>
              <a:rPr lang="it-IT" altLang="it-IT" sz="1500" b="1" dirty="0">
                <a:solidFill>
                  <a:srgbClr val="8D8D8D"/>
                </a:solidFill>
                <a:latin typeface="Open Sans" pitchFamily="2" charset="0"/>
              </a:rPr>
              <a:t>Coding e FDP 8 Moduli</a:t>
            </a:r>
          </a:p>
        </p:txBody>
      </p:sp>
      <p:sp>
        <p:nvSpPr>
          <p:cNvPr id="6152" name="Text Box 8"/>
          <p:cNvSpPr txBox="1">
            <a:spLocks noChangeArrowheads="1"/>
          </p:cNvSpPr>
          <p:nvPr/>
        </p:nvSpPr>
        <p:spPr bwMode="auto">
          <a:xfrm>
            <a:off x="6540500" y="2479675"/>
            <a:ext cx="30988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a:solidFill>
                  <a:srgbClr val="142240"/>
                </a:solidFill>
                <a:latin typeface="Open Sans" pitchFamily="2" charset="0"/>
              </a:rPr>
              <a:t>Organizzazione flessibile</a:t>
            </a:r>
          </a:p>
          <a:p>
            <a:pPr>
              <a:lnSpc>
                <a:spcPct val="138000"/>
              </a:lnSpc>
            </a:pPr>
            <a:r>
              <a:rPr lang="it-IT" altLang="it-IT" sz="1200">
                <a:solidFill>
                  <a:srgbClr val="8D8D8D"/>
                </a:solidFill>
                <a:latin typeface="Open Sans" pitchFamily="2" charset="0"/>
              </a:rPr>
              <a:t>Imposta le tue scadenze e impara </a:t>
            </a:r>
          </a:p>
          <a:p>
            <a:pPr>
              <a:lnSpc>
                <a:spcPct val="138000"/>
              </a:lnSpc>
            </a:pPr>
            <a:r>
              <a:rPr lang="it-IT" altLang="it-IT" sz="1200">
                <a:solidFill>
                  <a:srgbClr val="8D8D8D"/>
                </a:solidFill>
                <a:latin typeface="Open Sans" pitchFamily="2" charset="0"/>
              </a:rPr>
              <a:t>da solo, anche da smartphone</a:t>
            </a:r>
          </a:p>
        </p:txBody>
      </p:sp>
      <p:sp>
        <p:nvSpPr>
          <p:cNvPr id="6153" name="Text Box 9"/>
          <p:cNvSpPr txBox="1">
            <a:spLocks noChangeArrowheads="1"/>
          </p:cNvSpPr>
          <p:nvPr/>
        </p:nvSpPr>
        <p:spPr bwMode="auto">
          <a:xfrm>
            <a:off x="1893888" y="4025900"/>
            <a:ext cx="30988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dirty="0">
                <a:solidFill>
                  <a:srgbClr val="142240"/>
                </a:solidFill>
                <a:latin typeface="Open Sans" pitchFamily="2" charset="0"/>
              </a:rPr>
              <a:t>1 punto in Graduatoria</a:t>
            </a:r>
          </a:p>
          <a:p>
            <a:pPr>
              <a:lnSpc>
                <a:spcPct val="138000"/>
              </a:lnSpc>
            </a:pPr>
            <a:r>
              <a:rPr lang="it-IT" altLang="it-IT" sz="1200" dirty="0">
                <a:solidFill>
                  <a:srgbClr val="8D8D8D"/>
                </a:solidFill>
                <a:latin typeface="Open Sans" pitchFamily="2" charset="0"/>
              </a:rPr>
              <a:t>Acquisisci 1 punti in graduatoria</a:t>
            </a:r>
          </a:p>
          <a:p>
            <a:pPr>
              <a:lnSpc>
                <a:spcPct val="138000"/>
              </a:lnSpc>
            </a:pPr>
            <a:r>
              <a:rPr lang="it-IT" altLang="it-IT" sz="1200" dirty="0">
                <a:solidFill>
                  <a:srgbClr val="8D8D8D"/>
                </a:solidFill>
                <a:latin typeface="Open Sans" pitchFamily="2" charset="0"/>
              </a:rPr>
              <a:t>Docenti e vinci i concorsi</a:t>
            </a:r>
          </a:p>
        </p:txBody>
      </p:sp>
      <p:sp>
        <p:nvSpPr>
          <p:cNvPr id="6154" name="Text Box 10"/>
          <p:cNvSpPr txBox="1">
            <a:spLocks noChangeArrowheads="1"/>
          </p:cNvSpPr>
          <p:nvPr/>
        </p:nvSpPr>
        <p:spPr bwMode="auto">
          <a:xfrm>
            <a:off x="6540500" y="4027488"/>
            <a:ext cx="3098800" cy="1020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a:solidFill>
                  <a:srgbClr val="142240"/>
                </a:solidFill>
                <a:latin typeface="Open Sans" pitchFamily="2" charset="0"/>
              </a:rPr>
              <a:t>Totalmente on-line</a:t>
            </a:r>
          </a:p>
          <a:p>
            <a:pPr>
              <a:lnSpc>
                <a:spcPct val="138000"/>
              </a:lnSpc>
            </a:pPr>
            <a:r>
              <a:rPr lang="it-IT" altLang="it-IT" sz="1200">
                <a:solidFill>
                  <a:srgbClr val="8D8D8D"/>
                </a:solidFill>
                <a:latin typeface="Open Sans" pitchFamily="2" charset="0"/>
              </a:rPr>
              <a:t>Il corso è disponibile 24 ore su 24, </a:t>
            </a:r>
          </a:p>
          <a:p>
            <a:pPr>
              <a:lnSpc>
                <a:spcPct val="138000"/>
              </a:lnSpc>
            </a:pPr>
            <a:r>
              <a:rPr lang="it-IT" altLang="it-IT" sz="1200">
                <a:solidFill>
                  <a:srgbClr val="8D8D8D"/>
                </a:solidFill>
                <a:latin typeface="Open Sans" pitchFamily="2" charset="0"/>
              </a:rPr>
              <a:t>scegli tu quando seguire le lezioni</a:t>
            </a:r>
          </a:p>
        </p:txBody>
      </p:sp>
      <p:pic>
        <p:nvPicPr>
          <p:cNvPr id="615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7338" y="4221163"/>
            <a:ext cx="781050" cy="781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56" name="Text Box 12"/>
          <p:cNvSpPr txBox="1">
            <a:spLocks noChangeArrowheads="1"/>
          </p:cNvSpPr>
          <p:nvPr/>
        </p:nvSpPr>
        <p:spPr bwMode="auto">
          <a:xfrm>
            <a:off x="1893888" y="5430838"/>
            <a:ext cx="3098800" cy="1020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dirty="0">
                <a:solidFill>
                  <a:srgbClr val="142240"/>
                </a:solidFill>
                <a:latin typeface="Open Sans" pitchFamily="2" charset="0"/>
              </a:rPr>
              <a:t>Durata: 200 ore</a:t>
            </a:r>
          </a:p>
          <a:p>
            <a:pPr>
              <a:lnSpc>
                <a:spcPct val="138000"/>
              </a:lnSpc>
            </a:pPr>
            <a:r>
              <a:rPr lang="it-IT" altLang="it-IT" sz="1200" dirty="0">
                <a:solidFill>
                  <a:srgbClr val="8D8D8D"/>
                </a:solidFill>
                <a:latin typeface="Open Sans" pitchFamily="2" charset="0"/>
              </a:rPr>
              <a:t>Video corso on demand, per una durata complessiva di 200 ore</a:t>
            </a:r>
          </a:p>
        </p:txBody>
      </p:sp>
      <p:sp>
        <p:nvSpPr>
          <p:cNvPr id="6157" name="Text Box 13"/>
          <p:cNvSpPr txBox="1">
            <a:spLocks noChangeArrowheads="1"/>
          </p:cNvSpPr>
          <p:nvPr/>
        </p:nvSpPr>
        <p:spPr bwMode="auto">
          <a:xfrm>
            <a:off x="6540500" y="5430838"/>
            <a:ext cx="3098800" cy="1020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600" b="1">
                <a:solidFill>
                  <a:srgbClr val="142240"/>
                </a:solidFill>
                <a:latin typeface="Open Sans" pitchFamily="2" charset="0"/>
              </a:rPr>
              <a:t>Corso in Italiano</a:t>
            </a:r>
          </a:p>
          <a:p>
            <a:pPr>
              <a:lnSpc>
                <a:spcPct val="138000"/>
              </a:lnSpc>
            </a:pPr>
            <a:r>
              <a:rPr lang="it-IT" altLang="it-IT" sz="1200">
                <a:solidFill>
                  <a:srgbClr val="8D8D8D"/>
                </a:solidFill>
                <a:latin typeface="Open Sans" pitchFamily="2" charset="0"/>
              </a:rPr>
              <a:t>Il corso è disponibile 24 ore su 24, </a:t>
            </a:r>
          </a:p>
          <a:p>
            <a:pPr>
              <a:lnSpc>
                <a:spcPct val="138000"/>
              </a:lnSpc>
            </a:pPr>
            <a:r>
              <a:rPr lang="it-IT" altLang="it-IT" sz="1200">
                <a:solidFill>
                  <a:srgbClr val="8D8D8D"/>
                </a:solidFill>
                <a:latin typeface="Open Sans" pitchFamily="2" charset="0"/>
              </a:rPr>
              <a:t>scegli tu quando seguire le lezioni</a:t>
            </a:r>
          </a:p>
        </p:txBody>
      </p:sp>
      <p:pic>
        <p:nvPicPr>
          <p:cNvPr id="6158"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 y="5645150"/>
            <a:ext cx="771525" cy="781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062A78"/>
                </a:solidFill>
                <a:latin typeface="Open Sans" pitchFamily="2" charset="0"/>
              </a:rPr>
              <a:t>Destinatari del corso</a:t>
            </a:r>
            <a:br>
              <a:rPr lang="it-IT" altLang="it-IT" sz="2400" b="1" dirty="0">
                <a:solidFill>
                  <a:srgbClr val="062A78"/>
                </a:solidFill>
                <a:latin typeface="Open Sans" pitchFamily="2" charset="0"/>
              </a:rPr>
            </a:br>
            <a:r>
              <a:rPr lang="it-IT" altLang="it-IT" sz="2000" b="1" dirty="0">
                <a:solidFill>
                  <a:srgbClr val="8D8D8D"/>
                </a:solidFill>
                <a:latin typeface="Open Sans" pitchFamily="2" charset="0"/>
              </a:rPr>
              <a:t>Docenti, Educatori, Formatori e speaker</a:t>
            </a:r>
          </a:p>
        </p:txBody>
      </p:sp>
      <p:sp>
        <p:nvSpPr>
          <p:cNvPr id="7170" name="Text Box 2"/>
          <p:cNvSpPr txBox="1">
            <a:spLocks noChangeArrowheads="1"/>
          </p:cNvSpPr>
          <p:nvPr/>
        </p:nvSpPr>
        <p:spPr bwMode="auto">
          <a:xfrm>
            <a:off x="720725" y="2693988"/>
            <a:ext cx="5608638" cy="3822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8D8D8D"/>
                </a:solidFill>
                <a:latin typeface="Open Sans" pitchFamily="2" charset="0"/>
              </a:rPr>
              <a:t>I corsi di Certificazione informatica Coding e FDP 8 Moduli sono strutturati per fornirti le conoscenze e i metodi operativi più avanzati per il loro utilizzo in ambito didattico. Nonostante questi strumenti siano stati gradualmente inseriti all’interno della didattica, il loro utilizzo necessita di una formazione specialistica che altre tipologie di corsi non forniscono.</a:t>
            </a:r>
          </a:p>
          <a:p>
            <a:pPr marL="285750" indent="-285750">
              <a:lnSpc>
                <a:spcPct val="150000"/>
              </a:lnSpc>
              <a:buFont typeface="Arial" panose="020B0604020202020204" pitchFamily="34" charset="0"/>
              <a:buChar char="•"/>
            </a:pPr>
            <a:r>
              <a:rPr lang="it-IT" altLang="it-IT" sz="1400" dirty="0">
                <a:solidFill>
                  <a:srgbClr val="8D8D8D"/>
                </a:solidFill>
                <a:latin typeface="Open Sans" pitchFamily="2" charset="0"/>
              </a:rPr>
              <a:t>Docenti e aspiranti docenti di ogni ordine e grado sia che riguardi le immissioni in ruolo (GAE) che gli incari annuali o supplenze (GAE, GPS, GI). </a:t>
            </a:r>
          </a:p>
          <a:p>
            <a:pPr marL="285750" indent="-285750">
              <a:lnSpc>
                <a:spcPct val="150000"/>
              </a:lnSpc>
              <a:buFont typeface="Arial" panose="020B0604020202020204" pitchFamily="34" charset="0"/>
              <a:buChar char="•"/>
            </a:pPr>
            <a:r>
              <a:rPr lang="it-IT" altLang="it-IT" sz="1400" dirty="0">
                <a:solidFill>
                  <a:srgbClr val="8D8D8D"/>
                </a:solidFill>
                <a:latin typeface="Open Sans" pitchFamily="2" charset="0"/>
              </a:rPr>
              <a:t>Docenti ITP in possesso di diploma di maturità conseguito in un istituto tecnico o professionale</a:t>
            </a:r>
          </a:p>
          <a:p>
            <a:pPr marL="285750" indent="-285750">
              <a:lnSpc>
                <a:spcPct val="150000"/>
              </a:lnSpc>
              <a:buFont typeface="Arial" panose="020B0604020202020204" pitchFamily="34" charset="0"/>
              <a:buChar char="•"/>
            </a:pPr>
            <a:r>
              <a:rPr lang="it-IT" altLang="it-IT" sz="1400" dirty="0">
                <a:solidFill>
                  <a:srgbClr val="8D8D8D"/>
                </a:solidFill>
                <a:latin typeface="Open Sans" pitchFamily="2" charset="0"/>
              </a:rPr>
              <a:t>Formatori ed Comunicatori e speaker</a:t>
            </a:r>
          </a:p>
        </p:txBody>
      </p:sp>
      <p:sp>
        <p:nvSpPr>
          <p:cNvPr id="7171" name="Text Box 3"/>
          <p:cNvSpPr txBox="1">
            <a:spLocks noChangeArrowheads="1"/>
          </p:cNvSpPr>
          <p:nvPr/>
        </p:nvSpPr>
        <p:spPr bwMode="auto">
          <a:xfrm>
            <a:off x="6342128" y="684213"/>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8D8D8D"/>
                </a:solidFill>
                <a:latin typeface="Open Sans" pitchFamily="2" charset="0"/>
              </a:rPr>
              <a:t>2 Certificazioni informatiche:  </a:t>
            </a:r>
          </a:p>
          <a:p>
            <a:pPr algn="r">
              <a:lnSpc>
                <a:spcPct val="120000"/>
              </a:lnSpc>
            </a:pPr>
            <a:r>
              <a:rPr lang="it-IT" altLang="it-IT" sz="1500" b="1">
                <a:solidFill>
                  <a:srgbClr val="8D8D8D"/>
                </a:solidFill>
                <a:latin typeface="Open Sans" pitchFamily="2" charset="0"/>
              </a:rPr>
              <a:t>Coding e FDP 8 Moduli</a:t>
            </a:r>
            <a:endParaRPr lang="it-IT" altLang="it-IT" sz="1500" b="1" dirty="0">
              <a:solidFill>
                <a:srgbClr val="8D8D8D"/>
              </a:solidFill>
              <a:latin typeface="Open Sans" pitchFamily="2" charset="0"/>
            </a:endParaRPr>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763" y="2687638"/>
            <a:ext cx="2484437" cy="27511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2A78"/>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FFFFFF"/>
                </a:solidFill>
                <a:latin typeface="Open Sans" pitchFamily="2" charset="0"/>
              </a:rPr>
              <a:t>Il programma del corso di</a:t>
            </a:r>
            <a:br>
              <a:rPr lang="it-IT" altLang="it-IT" sz="2400" b="1" dirty="0">
                <a:solidFill>
                  <a:srgbClr val="FFFFFF"/>
                </a:solidFill>
                <a:latin typeface="Open Sans" pitchFamily="2" charset="0"/>
              </a:rPr>
            </a:br>
            <a:r>
              <a:rPr lang="it-IT" altLang="it-IT" sz="2400" b="1">
                <a:solidFill>
                  <a:srgbClr val="FFFFFF"/>
                </a:solidFill>
                <a:latin typeface="Open Sans" pitchFamily="2" charset="0"/>
              </a:rPr>
              <a:t>Certificazione Coding</a:t>
            </a:r>
            <a:br>
              <a:rPr lang="it-IT" altLang="it-IT" sz="2400" b="1" dirty="0">
                <a:solidFill>
                  <a:srgbClr val="FFFFFF"/>
                </a:solidFill>
                <a:latin typeface="Open Sans" pitchFamily="2" charset="0"/>
              </a:rPr>
            </a:br>
            <a:endParaRPr lang="it-IT" altLang="it-IT" sz="2400" b="1" dirty="0">
              <a:solidFill>
                <a:srgbClr val="FFFFFF"/>
              </a:solidFill>
              <a:latin typeface="Open Sans" pitchFamily="2" charset="0"/>
            </a:endParaRPr>
          </a:p>
        </p:txBody>
      </p:sp>
      <p:sp>
        <p:nvSpPr>
          <p:cNvPr id="9218" name="Text Box 2"/>
          <p:cNvSpPr txBox="1">
            <a:spLocks noChangeArrowheads="1"/>
          </p:cNvSpPr>
          <p:nvPr/>
        </p:nvSpPr>
        <p:spPr bwMode="auto">
          <a:xfrm>
            <a:off x="720725" y="2693988"/>
            <a:ext cx="4081463"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215900" indent="-21590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Guida al Pensiero Computazionale</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Smart Coding</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Dal Pensiero Computazionale al Coding</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Testo_legge_107 e La Buona Scuola</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Sistema educativo di istruzione e formazione</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Innovazione Digitale</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La Didattica Disciplinare e le sue strategie</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Approccio Metodologico</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Gli strumenti di analisi</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Apprendimento Significativo e Ambienti dell’Apprendimento</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Psicologia età evolutiva e dello Sviluppo</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Gli oggetti, la mediateca, il Learning Object e lo </a:t>
            </a:r>
            <a:r>
              <a:rPr kumimoji="0" lang="it-IT" altLang="it-IT" sz="1200" b="1" i="0" u="none" strike="noStrike" kern="1200" cap="none" spc="0" normalizeH="0" baseline="0" noProof="0" dirty="0" err="1">
                <a:ln>
                  <a:noFill/>
                </a:ln>
                <a:solidFill>
                  <a:srgbClr val="FFFFFF"/>
                </a:solidFill>
                <a:effectLst/>
                <a:uLnTx/>
                <a:uFillTx/>
                <a:latin typeface="Open Sans" pitchFamily="2" charset="0"/>
                <a:ea typeface="Microsoft YaHei" panose="020B0503020204020204" pitchFamily="34" charset="-122"/>
                <a:cs typeface="+mn-cs"/>
              </a:rPr>
              <a:t>Scorm</a:t>
            </a:r>
            <a:endPar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endParaRPr>
          </a:p>
        </p:txBody>
      </p:sp>
      <p:sp>
        <p:nvSpPr>
          <p:cNvPr id="9219"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lvl="0" algn="r">
              <a:lnSpc>
                <a:spcPct val="120000"/>
              </a:lnSpc>
            </a:pPr>
            <a:r>
              <a:rPr lang="it-IT" altLang="it-IT" sz="1500" b="1">
                <a:solidFill>
                  <a:srgbClr val="FFFFFF"/>
                </a:solidFill>
                <a:latin typeface="Open Sans" pitchFamily="2" charset="0"/>
              </a:rPr>
              <a:t>2 Certificazioni informatiche:  </a:t>
            </a:r>
          </a:p>
          <a:p>
            <a:pPr lvl="0" algn="r">
              <a:lnSpc>
                <a:spcPct val="120000"/>
              </a:lnSpc>
            </a:pPr>
            <a:r>
              <a:rPr lang="it-IT" altLang="it-IT" sz="1500" b="1">
                <a:solidFill>
                  <a:srgbClr val="FFFFFF"/>
                </a:solidFill>
                <a:latin typeface="Open Sans" pitchFamily="2" charset="0"/>
              </a:rPr>
              <a:t>Coding e FDP 8 Moduli</a:t>
            </a:r>
            <a:endParaRPr lang="it-IT" altLang="it-IT" sz="1500" b="1" dirty="0">
              <a:solidFill>
                <a:srgbClr val="FFFFFF"/>
              </a:solidFill>
              <a:latin typeface="Open Sans"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2A78"/>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FFFFFF"/>
                </a:solidFill>
                <a:latin typeface="Open Sans" pitchFamily="2" charset="0"/>
              </a:rPr>
              <a:t>Il programma del corso di</a:t>
            </a:r>
            <a:br>
              <a:rPr lang="it-IT" altLang="it-IT" sz="2400" b="1" dirty="0">
                <a:solidFill>
                  <a:srgbClr val="FFFFFF"/>
                </a:solidFill>
                <a:latin typeface="Open Sans" pitchFamily="2" charset="0"/>
              </a:rPr>
            </a:br>
            <a:r>
              <a:rPr lang="it-IT" altLang="it-IT" sz="2400" b="1" dirty="0">
                <a:solidFill>
                  <a:srgbClr val="FFFFFF"/>
                </a:solidFill>
                <a:latin typeface="Open Sans" pitchFamily="2" charset="0"/>
              </a:rPr>
              <a:t>Certificazione FDP 8 Moduli</a:t>
            </a:r>
            <a:br>
              <a:rPr lang="it-IT" altLang="it-IT" sz="2400" b="1" dirty="0">
                <a:solidFill>
                  <a:srgbClr val="FFFFFF"/>
                </a:solidFill>
                <a:latin typeface="Open Sans" pitchFamily="2" charset="0"/>
              </a:rPr>
            </a:br>
            <a:endParaRPr lang="it-IT" altLang="it-IT" sz="2400" b="1" dirty="0">
              <a:solidFill>
                <a:srgbClr val="FFFFFF"/>
              </a:solidFill>
              <a:latin typeface="Open Sans" pitchFamily="2" charset="0"/>
            </a:endParaRPr>
          </a:p>
        </p:txBody>
      </p:sp>
      <p:sp>
        <p:nvSpPr>
          <p:cNvPr id="9218" name="Text Box 2"/>
          <p:cNvSpPr txBox="1">
            <a:spLocks noChangeArrowheads="1"/>
          </p:cNvSpPr>
          <p:nvPr/>
        </p:nvSpPr>
        <p:spPr bwMode="auto">
          <a:xfrm>
            <a:off x="720725" y="2693988"/>
            <a:ext cx="4081463"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215900" indent="-21590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La Buona Scuola: insegnare nell’era digitale</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Strategie educative dal tutoring al peer tutoring</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L’Insegnamento Capovolto (</a:t>
            </a:r>
            <a:r>
              <a:rPr kumimoji="0" lang="it-IT" altLang="it-IT" sz="1200" b="1" i="0" u="none" strike="noStrike" kern="1200" cap="none" spc="0" normalizeH="0" baseline="0" noProof="0" dirty="0" err="1">
                <a:ln>
                  <a:noFill/>
                </a:ln>
                <a:solidFill>
                  <a:srgbClr val="FFFFFF"/>
                </a:solidFill>
                <a:effectLst/>
                <a:uLnTx/>
                <a:uFillTx/>
                <a:latin typeface="Open Sans" pitchFamily="2" charset="0"/>
                <a:ea typeface="Microsoft YaHei" panose="020B0503020204020204" pitchFamily="34" charset="-122"/>
                <a:cs typeface="+mn-cs"/>
              </a:rPr>
              <a:t>Flipped</a:t>
            </a: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 </a:t>
            </a:r>
            <a:r>
              <a:rPr kumimoji="0" lang="it-IT" altLang="it-IT" sz="1200" b="1" i="0" u="none" strike="noStrike" kern="1200" cap="none" spc="0" normalizeH="0" baseline="0" noProof="0" dirty="0" err="1">
                <a:ln>
                  <a:noFill/>
                </a:ln>
                <a:solidFill>
                  <a:srgbClr val="FFFFFF"/>
                </a:solidFill>
                <a:effectLst/>
                <a:uLnTx/>
                <a:uFillTx/>
                <a:latin typeface="Open Sans" pitchFamily="2" charset="0"/>
                <a:ea typeface="Microsoft YaHei" panose="020B0503020204020204" pitchFamily="34" charset="-122"/>
                <a:cs typeface="+mn-cs"/>
              </a:rPr>
              <a:t>Teaching</a:t>
            </a: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Il Learning Object e la mediateca</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Office (Word, PowerPoint, Excel, Coding)</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Smartphone, LIM e Tablet applicate all’apprendimento</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BES, DSA e valutazione degli alunni con disabilità e </a:t>
            </a:r>
            <a:r>
              <a:rPr kumimoji="0" lang="it-IT" altLang="it-IT" sz="1200" b="1" i="0" u="none" strike="noStrike" kern="1200" cap="none" spc="0" normalizeH="0" baseline="0" noProof="0" dirty="0" err="1">
                <a:ln>
                  <a:noFill/>
                </a:ln>
                <a:solidFill>
                  <a:srgbClr val="FFFFFF"/>
                </a:solidFill>
                <a:effectLst/>
                <a:uLnTx/>
                <a:uFillTx/>
                <a:latin typeface="Open Sans" pitchFamily="2" charset="0"/>
                <a:ea typeface="Microsoft YaHei" panose="020B0503020204020204" pitchFamily="34" charset="-122"/>
                <a:cs typeface="+mn-cs"/>
              </a:rPr>
              <a:t>plusdodati</a:t>
            </a:r>
            <a:endPar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endParaRP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Novità previste su PEI GIT e GLI</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Riforma Sostegno e la didattica inclusiva</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Mappe concettuali e </a:t>
            </a:r>
            <a:r>
              <a:rPr kumimoji="0" lang="it-IT" altLang="it-IT" sz="1200" b="1" i="0" u="none" strike="noStrike" kern="1200" cap="none" spc="0" normalizeH="0" baseline="0" noProof="0" dirty="0" err="1">
                <a:ln>
                  <a:noFill/>
                </a:ln>
                <a:solidFill>
                  <a:srgbClr val="FFFFFF"/>
                </a:solidFill>
                <a:effectLst/>
                <a:uLnTx/>
                <a:uFillTx/>
                <a:latin typeface="Open Sans" pitchFamily="2" charset="0"/>
                <a:ea typeface="Microsoft YaHei" panose="020B0503020204020204" pitchFamily="34" charset="-122"/>
                <a:cs typeface="+mn-cs"/>
              </a:rPr>
              <a:t>Webquest</a:t>
            </a:r>
            <a:endPar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endParaRP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LIM e Aula Digitale Inclusiva</a:t>
            </a:r>
          </a:p>
          <a:p>
            <a:pPr marL="215900" marR="0" lvl="0" indent="-215900" algn="l" defTabSz="449263" rtl="0" eaLnBrk="1" fontAlgn="base" latinLnBrk="0" hangingPunct="0">
              <a:lnSpc>
                <a:spcPct val="138000"/>
              </a:lnSpc>
              <a:spcBef>
                <a:spcPct val="0"/>
              </a:spcBef>
              <a:spcAft>
                <a:spcPct val="0"/>
              </a:spcAft>
              <a:buClr>
                <a:srgbClr val="FFFFFF"/>
              </a:buClr>
              <a:buSzPct val="45000"/>
              <a:buFont typeface="Wingdings" panose="05000000000000000000" pitchFamily="2" charset="2"/>
              <a:buChar char=""/>
              <a:tabLst>
                <a:tab pos="723900" algn="l"/>
                <a:tab pos="1447800" algn="l"/>
                <a:tab pos="2171700" algn="l"/>
                <a:tab pos="2895600" algn="l"/>
                <a:tab pos="3619500" algn="l"/>
              </a:tabLst>
              <a:defRPr/>
            </a:pPr>
            <a:r>
              <a:rPr kumimoji="0" lang="it-IT" altLang="it-IT" sz="1200" b="1" i="0" u="none" strike="noStrike" kern="1200" cap="none" spc="0" normalizeH="0" baseline="0" noProof="0" dirty="0">
                <a:ln>
                  <a:noFill/>
                </a:ln>
                <a:solidFill>
                  <a:srgbClr val="FFFFFF"/>
                </a:solidFill>
                <a:effectLst/>
                <a:uLnTx/>
                <a:uFillTx/>
                <a:latin typeface="Open Sans" pitchFamily="2" charset="0"/>
                <a:ea typeface="Microsoft YaHei" panose="020B0503020204020204" pitchFamily="34" charset="-122"/>
                <a:cs typeface="+mn-cs"/>
              </a:rPr>
              <a:t>Esame finale </a:t>
            </a:r>
          </a:p>
        </p:txBody>
      </p:sp>
      <p:sp>
        <p:nvSpPr>
          <p:cNvPr id="9219"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lvl="0" algn="r">
              <a:lnSpc>
                <a:spcPct val="120000"/>
              </a:lnSpc>
            </a:pPr>
            <a:r>
              <a:rPr lang="it-IT" altLang="it-IT" sz="1500" b="1">
                <a:solidFill>
                  <a:srgbClr val="FFFFFF"/>
                </a:solidFill>
                <a:latin typeface="Open Sans" pitchFamily="2" charset="0"/>
              </a:rPr>
              <a:t>2 Certificazioni informatiche:  </a:t>
            </a:r>
          </a:p>
          <a:p>
            <a:pPr lvl="0" algn="r">
              <a:lnSpc>
                <a:spcPct val="120000"/>
              </a:lnSpc>
            </a:pPr>
            <a:r>
              <a:rPr lang="it-IT" altLang="it-IT" sz="1500" b="1">
                <a:solidFill>
                  <a:srgbClr val="FFFFFF"/>
                </a:solidFill>
                <a:latin typeface="Open Sans" pitchFamily="2" charset="0"/>
              </a:rPr>
              <a:t>Coding e FDP 8 Moduli</a:t>
            </a:r>
            <a:endParaRPr lang="it-IT" altLang="it-IT" sz="1500" b="1" dirty="0">
              <a:solidFill>
                <a:srgbClr val="FFFFFF"/>
              </a:solidFill>
              <a:latin typeface="Open Sans"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a:solidFill>
                  <a:srgbClr val="062A78"/>
                </a:solidFill>
                <a:latin typeface="Open Sans" pitchFamily="2" charset="0"/>
              </a:rPr>
              <a:t>Le modalità di Fruizione</a:t>
            </a:r>
            <a:br>
              <a:rPr lang="it-IT" altLang="it-IT" sz="2400" b="1">
                <a:solidFill>
                  <a:srgbClr val="062A78"/>
                </a:solidFill>
                <a:latin typeface="Open Sans" pitchFamily="2" charset="0"/>
              </a:rPr>
            </a:br>
            <a:r>
              <a:rPr lang="it-IT" altLang="it-IT" sz="2000" b="1">
                <a:solidFill>
                  <a:srgbClr val="8D8D8D"/>
                </a:solidFill>
                <a:latin typeface="Open Sans" pitchFamily="2" charset="0"/>
              </a:rPr>
              <a:t>Interamente on-line</a:t>
            </a:r>
          </a:p>
        </p:txBody>
      </p:sp>
      <p:sp>
        <p:nvSpPr>
          <p:cNvPr id="12290" name="Text Box 2"/>
          <p:cNvSpPr txBox="1">
            <a:spLocks noChangeArrowheads="1"/>
          </p:cNvSpPr>
          <p:nvPr/>
        </p:nvSpPr>
        <p:spPr bwMode="auto">
          <a:xfrm>
            <a:off x="720725" y="2710049"/>
            <a:ext cx="5608638"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8D8D8D"/>
                </a:solidFill>
                <a:latin typeface="Open Sans" pitchFamily="2" charset="0"/>
              </a:rPr>
              <a:t>I corsi, della durata di 200ore, sono integralmente disponibili on-line, e on demand, i video sono accessibili in qualsiasi momento della giornata, puoi studiare nei tempi morti della tua giornata, è fortemente consigliato l’uso di PC o MAC. Tutti i corsi prodotti da Master-Formazione.it sono prodotti secondo il principio del </a:t>
            </a:r>
            <a:r>
              <a:rPr lang="it-IT" altLang="it-IT" sz="1400" dirty="0" err="1">
                <a:solidFill>
                  <a:srgbClr val="8D8D8D"/>
                </a:solidFill>
                <a:latin typeface="Open Sans" pitchFamily="2" charset="0"/>
              </a:rPr>
              <a:t>Learner</a:t>
            </a:r>
            <a:r>
              <a:rPr lang="it-IT" altLang="it-IT" sz="1400" dirty="0">
                <a:solidFill>
                  <a:srgbClr val="8D8D8D"/>
                </a:solidFill>
                <a:latin typeface="Open Sans" pitchFamily="2" charset="0"/>
              </a:rPr>
              <a:t> </a:t>
            </a:r>
            <a:r>
              <a:rPr lang="it-IT" altLang="it-IT" sz="1400" dirty="0" err="1">
                <a:solidFill>
                  <a:srgbClr val="8D8D8D"/>
                </a:solidFill>
                <a:latin typeface="Open Sans" pitchFamily="2" charset="0"/>
              </a:rPr>
              <a:t>Centred</a:t>
            </a:r>
            <a:r>
              <a:rPr lang="it-IT" altLang="it-IT" sz="1400" dirty="0">
                <a:solidFill>
                  <a:srgbClr val="8D8D8D"/>
                </a:solidFill>
                <a:latin typeface="Open Sans" pitchFamily="2" charset="0"/>
              </a:rPr>
              <a:t> </a:t>
            </a:r>
            <a:r>
              <a:rPr lang="it-IT" altLang="it-IT" sz="1400" dirty="0" err="1">
                <a:solidFill>
                  <a:srgbClr val="8D8D8D"/>
                </a:solidFill>
                <a:latin typeface="Open Sans" pitchFamily="2" charset="0"/>
              </a:rPr>
              <a:t>Approach</a:t>
            </a:r>
            <a:r>
              <a:rPr lang="it-IT" altLang="it-IT" sz="1400" dirty="0">
                <a:solidFill>
                  <a:srgbClr val="8D8D8D"/>
                </a:solidFill>
                <a:latin typeface="Open Sans" pitchFamily="2" charset="0"/>
              </a:rPr>
              <a:t>, focalizzato sulle esigenze di chi apprende, quindi sull'efficacia e sull'elasticità dell'apprendimento on-line. </a:t>
            </a:r>
          </a:p>
        </p:txBody>
      </p:sp>
      <p:sp>
        <p:nvSpPr>
          <p:cNvPr id="12291"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8D8D8D"/>
                </a:solidFill>
                <a:latin typeface="Open Sans" pitchFamily="2" charset="0"/>
              </a:rPr>
              <a:t>2 Certificazioni informatiche:  </a:t>
            </a:r>
          </a:p>
          <a:p>
            <a:pPr algn="r">
              <a:lnSpc>
                <a:spcPct val="120000"/>
              </a:lnSpc>
            </a:pPr>
            <a:r>
              <a:rPr lang="it-IT" altLang="it-IT" sz="1500" b="1">
                <a:solidFill>
                  <a:srgbClr val="8D8D8D"/>
                </a:solidFill>
                <a:latin typeface="Open Sans" pitchFamily="2" charset="0"/>
              </a:rPr>
              <a:t>Coding e FDP 8 Moduli</a:t>
            </a:r>
            <a:endParaRPr lang="it-IT" altLang="it-IT" sz="1500" b="1" dirty="0">
              <a:solidFill>
                <a:srgbClr val="8D8D8D"/>
              </a:solidFill>
              <a:latin typeface="Open Sans"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a:solidFill>
                  <a:srgbClr val="062A78"/>
                </a:solidFill>
                <a:latin typeface="Open Sans" pitchFamily="2" charset="0"/>
              </a:rPr>
              <a:t>La certificazione</a:t>
            </a:r>
            <a:br>
              <a:rPr lang="it-IT" altLang="it-IT" sz="2400" b="1">
                <a:solidFill>
                  <a:srgbClr val="062A78"/>
                </a:solidFill>
                <a:latin typeface="Open Sans" pitchFamily="2" charset="0"/>
              </a:rPr>
            </a:br>
            <a:r>
              <a:rPr lang="it-IT" altLang="it-IT" sz="2400" b="1">
                <a:solidFill>
                  <a:srgbClr val="062A78"/>
                </a:solidFill>
                <a:latin typeface="Open Sans" pitchFamily="2" charset="0"/>
              </a:rPr>
              <a:t>rilasciata con il corso</a:t>
            </a:r>
          </a:p>
        </p:txBody>
      </p:sp>
      <p:sp>
        <p:nvSpPr>
          <p:cNvPr id="13314" name="Text Box 2"/>
          <p:cNvSpPr txBox="1">
            <a:spLocks noChangeArrowheads="1"/>
          </p:cNvSpPr>
          <p:nvPr/>
        </p:nvSpPr>
        <p:spPr bwMode="auto">
          <a:xfrm>
            <a:off x="720725" y="2693988"/>
            <a:ext cx="5608638" cy="280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38000"/>
              </a:lnSpc>
            </a:pPr>
            <a:r>
              <a:rPr lang="it-IT" altLang="it-IT" sz="1400" dirty="0">
                <a:solidFill>
                  <a:srgbClr val="8D8D8D"/>
                </a:solidFill>
                <a:latin typeface="Open Sans" pitchFamily="2" charset="0"/>
              </a:rPr>
              <a:t>Per questo, come per tutti gli altri corsi organizzati da Master-formazione.it riceverai un attestato di formazione dal valore legale. Dopo aver superato l'esame finale per ciascun corso si potrà scaricare immediatamente la certificazione MIUR in formato .pdf.</a:t>
            </a:r>
          </a:p>
          <a:p>
            <a:pPr>
              <a:lnSpc>
                <a:spcPct val="138000"/>
              </a:lnSpc>
            </a:pPr>
            <a:r>
              <a:rPr lang="it-IT" altLang="it-IT" sz="1400" dirty="0">
                <a:solidFill>
                  <a:srgbClr val="8D8D8D"/>
                </a:solidFill>
                <a:latin typeface="Open Sans" pitchFamily="2" charset="0"/>
              </a:rPr>
              <a:t> ID SOFIA: 41082 - 47287</a:t>
            </a:r>
          </a:p>
          <a:p>
            <a:pPr>
              <a:lnSpc>
                <a:spcPct val="150000"/>
              </a:lnSpc>
            </a:pPr>
            <a:r>
              <a:rPr lang="it-IT" altLang="it-IT" sz="1400" dirty="0">
                <a:solidFill>
                  <a:srgbClr val="8D8D8D"/>
                </a:solidFill>
                <a:latin typeface="Open Sans" pitchFamily="2" charset="0"/>
              </a:rPr>
              <a:t>Tutti i corsi organizzati da Master Formazione sono certificati ISO 9001/2015: un'ulteriore garanzia per la tua formazione specialistica</a:t>
            </a:r>
          </a:p>
          <a:p>
            <a:pPr>
              <a:lnSpc>
                <a:spcPct val="138000"/>
              </a:lnSpc>
            </a:pPr>
            <a:endParaRPr lang="it-IT" altLang="it-IT" sz="1200" dirty="0">
              <a:solidFill>
                <a:srgbClr val="8D8D8D"/>
              </a:solidFill>
              <a:latin typeface="Open Sans" pitchFamily="2" charset="0"/>
            </a:endParaRPr>
          </a:p>
          <a:p>
            <a:pPr>
              <a:lnSpc>
                <a:spcPct val="138000"/>
              </a:lnSpc>
            </a:pPr>
            <a:endParaRPr lang="it-IT" altLang="it-IT" sz="1200" b="1" dirty="0">
              <a:solidFill>
                <a:srgbClr val="8D8D8D"/>
              </a:solidFill>
              <a:latin typeface="Open Sans" pitchFamily="2" charset="0"/>
            </a:endParaRPr>
          </a:p>
        </p:txBody>
      </p:sp>
      <p:sp>
        <p:nvSpPr>
          <p:cNvPr id="13315"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8D8D8D"/>
                </a:solidFill>
                <a:latin typeface="Open Sans" pitchFamily="2" charset="0"/>
              </a:rPr>
              <a:t>2 Certificazioni informatiche:  </a:t>
            </a:r>
          </a:p>
          <a:p>
            <a:pPr algn="r">
              <a:lnSpc>
                <a:spcPct val="120000"/>
              </a:lnSpc>
            </a:pPr>
            <a:r>
              <a:rPr lang="it-IT" altLang="it-IT" sz="1500" b="1">
                <a:solidFill>
                  <a:srgbClr val="8D8D8D"/>
                </a:solidFill>
                <a:latin typeface="Open Sans" pitchFamily="2" charset="0"/>
              </a:rPr>
              <a:t>Coding e FDP 8 Moduli</a:t>
            </a:r>
            <a:endParaRPr lang="it-IT" altLang="it-IT" sz="1500" b="1" dirty="0">
              <a:solidFill>
                <a:srgbClr val="8D8D8D"/>
              </a:solidFill>
              <a:latin typeface="Open Sans" pitchFamily="2" charset="0"/>
            </a:endParaRPr>
          </a:p>
        </p:txBody>
      </p:sp>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5892800"/>
            <a:ext cx="2095500" cy="1162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8738" y="5922963"/>
            <a:ext cx="2039937" cy="1130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5650" y="5970588"/>
            <a:ext cx="1751013" cy="1011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Immagine 2">
            <a:extLst>
              <a:ext uri="{FF2B5EF4-FFF2-40B4-BE49-F238E27FC236}">
                <a16:creationId xmlns:a16="http://schemas.microsoft.com/office/drawing/2014/main" id="{8331C332-AC05-442D-9AA9-2FED8E2B00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6989" y="2693988"/>
            <a:ext cx="2219325" cy="3057525"/>
          </a:xfrm>
          <a:prstGeom prst="rect">
            <a:avLst/>
          </a:prstGeom>
        </p:spPr>
      </p:pic>
      <p:pic>
        <p:nvPicPr>
          <p:cNvPr id="5" name="Immagine 4">
            <a:extLst>
              <a:ext uri="{FF2B5EF4-FFF2-40B4-BE49-F238E27FC236}">
                <a16:creationId xmlns:a16="http://schemas.microsoft.com/office/drawing/2014/main" id="{DB3B70B5-6EAE-4196-951F-B4DB8CC822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4688" y="3636962"/>
            <a:ext cx="923925" cy="28575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062A78"/>
                </a:solidFill>
                <a:latin typeface="Open Sans" pitchFamily="2" charset="0"/>
              </a:rPr>
              <a:t>Acquista il pacchetto per avere</a:t>
            </a:r>
            <a:br>
              <a:rPr lang="it-IT" altLang="it-IT" sz="2400" b="1" dirty="0">
                <a:solidFill>
                  <a:srgbClr val="062A78"/>
                </a:solidFill>
                <a:latin typeface="Open Sans" pitchFamily="2" charset="0"/>
              </a:rPr>
            </a:br>
            <a:r>
              <a:rPr lang="it-IT" altLang="it-IT" sz="2400" b="1" dirty="0">
                <a:solidFill>
                  <a:srgbClr val="062A78"/>
                </a:solidFill>
                <a:latin typeface="Open Sans" pitchFamily="2" charset="0"/>
              </a:rPr>
              <a:t>+1 punto nella graduatoria docenti</a:t>
            </a:r>
          </a:p>
        </p:txBody>
      </p:sp>
      <p:sp>
        <p:nvSpPr>
          <p:cNvPr id="15362" name="Text Box 2"/>
          <p:cNvSpPr txBox="1">
            <a:spLocks noChangeArrowheads="1"/>
          </p:cNvSpPr>
          <p:nvPr/>
        </p:nvSpPr>
        <p:spPr bwMode="auto">
          <a:xfrm>
            <a:off x="720725" y="2693988"/>
            <a:ext cx="5608638" cy="280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8D8D8D"/>
                </a:solidFill>
                <a:latin typeface="Open Sans" pitchFamily="2" charset="0"/>
              </a:rPr>
              <a:t>Le nuove Tabelle allegate all’OM 60/2020 prevedono l'attribuzione di 0,5 punti per le Certificazioni informatiche, per ogni titolo presentato e sino a un massimo di quattro titoli per complessivi</a:t>
            </a:r>
          </a:p>
          <a:p>
            <a:pPr>
              <a:lnSpc>
                <a:spcPct val="150000"/>
              </a:lnSpc>
            </a:pPr>
            <a:r>
              <a:rPr lang="it-IT" altLang="it-IT" sz="1400" dirty="0">
                <a:solidFill>
                  <a:srgbClr val="8D8D8D"/>
                </a:solidFill>
                <a:latin typeface="Open Sans" pitchFamily="2" charset="0"/>
              </a:rPr>
              <a:t> 2 punti. Con questo pacchetto otterrai ben 2 certificazioni informatiche ossia: Coding e FDP 8 Moduli aggiornate alle misure previste dal </a:t>
            </a:r>
            <a:r>
              <a:rPr lang="it-IT" altLang="it-IT" sz="1400" dirty="0" err="1">
                <a:solidFill>
                  <a:srgbClr val="8D8D8D"/>
                </a:solidFill>
                <a:latin typeface="Open Sans" pitchFamily="2" charset="0"/>
              </a:rPr>
              <a:t>Pnrr</a:t>
            </a:r>
            <a:r>
              <a:rPr lang="it-IT" altLang="it-IT" sz="1400" dirty="0">
                <a:solidFill>
                  <a:srgbClr val="8D8D8D"/>
                </a:solidFill>
                <a:latin typeface="Open Sans" pitchFamily="2" charset="0"/>
              </a:rPr>
              <a:t> sull’innovazione digitale e del valore di 1 punto in Graduatoria. Alla fine del corso riceverai 2 attestati riconosciuti dal MIUR: una garanzia certificata della tua formazione per salire in graduatoria e vincere i concorsi. </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200" y="2493963"/>
            <a:ext cx="3184525" cy="3184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2A78"/>
        </a:solidFill>
        <a:effectLst/>
      </p:bgPr>
    </p:bg>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6" name="Rectangle 2"/>
          <p:cNvSpPr>
            <a:spLocks noGrp="1" noChangeArrowheads="1"/>
          </p:cNvSpPr>
          <p:nvPr>
            <p:ph type="title"/>
          </p:nvPr>
        </p:nvSpPr>
        <p:spPr>
          <a:xfrm>
            <a:off x="720725" y="614363"/>
            <a:ext cx="6134100" cy="13223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a:solidFill>
                  <a:srgbClr val="FFFFFF"/>
                </a:solidFill>
                <a:latin typeface="Open Sans" pitchFamily="2" charset="0"/>
              </a:rPr>
              <a:t>In regalo con il corso il nostro </a:t>
            </a:r>
            <a:br>
              <a:rPr lang="it-IT" altLang="it-IT" sz="2400" b="1">
                <a:solidFill>
                  <a:srgbClr val="FFFFFF"/>
                </a:solidFill>
                <a:latin typeface="Open Sans" pitchFamily="2" charset="0"/>
              </a:rPr>
            </a:br>
            <a:r>
              <a:rPr lang="it-IT" altLang="it-IT" sz="2400" b="1">
                <a:solidFill>
                  <a:srgbClr val="FFFFFF"/>
                </a:solidFill>
                <a:latin typeface="Open Sans" pitchFamily="2" charset="0"/>
              </a:rPr>
              <a:t>manuale per la didattica</a:t>
            </a:r>
            <a:br>
              <a:rPr lang="it-IT" altLang="it-IT" sz="2400" b="1">
                <a:solidFill>
                  <a:srgbClr val="FFFFFF"/>
                </a:solidFill>
                <a:latin typeface="Open Sans" pitchFamily="2" charset="0"/>
              </a:rPr>
            </a:br>
            <a:r>
              <a:rPr lang="it-IT" altLang="it-IT" sz="2400" b="1">
                <a:solidFill>
                  <a:srgbClr val="FFFFFF"/>
                </a:solidFill>
                <a:latin typeface="Open Sans" pitchFamily="2" charset="0"/>
              </a:rPr>
              <a:t>e il lavoro da remoto</a:t>
            </a:r>
          </a:p>
        </p:txBody>
      </p:sp>
      <p:sp>
        <p:nvSpPr>
          <p:cNvPr id="16387"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FFFFFF"/>
                </a:solidFill>
                <a:latin typeface="Open Sans" pitchFamily="2" charset="0"/>
              </a:rPr>
              <a:t>2 Certificazioni informatiche:  </a:t>
            </a:r>
          </a:p>
          <a:p>
            <a:pPr algn="r">
              <a:lnSpc>
                <a:spcPct val="120000"/>
              </a:lnSpc>
            </a:pPr>
            <a:r>
              <a:rPr lang="it-IT" altLang="it-IT" sz="1500" b="1">
                <a:solidFill>
                  <a:srgbClr val="FFFFFF"/>
                </a:solidFill>
                <a:latin typeface="Open Sans" pitchFamily="2" charset="0"/>
              </a:rPr>
              <a:t>Coding e FDP 8 Moduli</a:t>
            </a:r>
            <a:endParaRPr lang="it-IT" altLang="it-IT" sz="1500" b="1" dirty="0">
              <a:solidFill>
                <a:srgbClr val="FFFFFF"/>
              </a:solidFill>
              <a:latin typeface="Open Sans" pitchFamily="2" charset="0"/>
            </a:endParaRPr>
          </a:p>
        </p:txBody>
      </p:sp>
      <p:sp>
        <p:nvSpPr>
          <p:cNvPr id="16388" name="Text Box 4"/>
          <p:cNvSpPr txBox="1">
            <a:spLocks noChangeArrowheads="1"/>
          </p:cNvSpPr>
          <p:nvPr/>
        </p:nvSpPr>
        <p:spPr bwMode="auto">
          <a:xfrm>
            <a:off x="720725" y="2693988"/>
            <a:ext cx="5608638"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FFFFFF"/>
                </a:solidFill>
                <a:latin typeface="Open Sans" pitchFamily="2" charset="0"/>
              </a:rPr>
              <a:t>Gratis per te il  Manuale sintetico e veloce per le piattaforme Google </a:t>
            </a:r>
            <a:r>
              <a:rPr lang="it-IT" altLang="it-IT" sz="1400" dirty="0" err="1">
                <a:solidFill>
                  <a:srgbClr val="FFFFFF"/>
                </a:solidFill>
                <a:latin typeface="Open Sans" pitchFamily="2" charset="0"/>
              </a:rPr>
              <a:t>Classroom</a:t>
            </a:r>
            <a:r>
              <a:rPr lang="it-IT" altLang="it-IT" sz="1400" dirty="0">
                <a:solidFill>
                  <a:srgbClr val="FFFFFF"/>
                </a:solidFill>
                <a:latin typeface="Open Sans" pitchFamily="2" charset="0"/>
              </a:rPr>
              <a:t>, Google </a:t>
            </a:r>
            <a:r>
              <a:rPr lang="it-IT" altLang="it-IT" sz="1400" dirty="0" err="1">
                <a:solidFill>
                  <a:srgbClr val="FFFFFF"/>
                </a:solidFill>
                <a:latin typeface="Open Sans" pitchFamily="2" charset="0"/>
              </a:rPr>
              <a:t>Meet</a:t>
            </a:r>
            <a:r>
              <a:rPr lang="it-IT" altLang="it-IT" sz="1400" dirty="0">
                <a:solidFill>
                  <a:srgbClr val="FFFFFF"/>
                </a:solidFill>
                <a:latin typeface="Open Sans" pitchFamily="2" charset="0"/>
              </a:rPr>
              <a:t>, Zoom, Microsoft Team, </a:t>
            </a:r>
            <a:r>
              <a:rPr lang="it-IT" altLang="it-IT" sz="1400" dirty="0" err="1">
                <a:solidFill>
                  <a:srgbClr val="FFFFFF"/>
                </a:solidFill>
                <a:latin typeface="Open Sans" pitchFamily="2" charset="0"/>
              </a:rPr>
              <a:t>WeSchool</a:t>
            </a:r>
            <a:r>
              <a:rPr lang="it-IT" altLang="it-IT" sz="1400" dirty="0">
                <a:solidFill>
                  <a:srgbClr val="FFFFFF"/>
                </a:solidFill>
                <a:latin typeface="Open Sans" pitchFamily="2" charset="0"/>
              </a:rPr>
              <a:t> e Skype. </a:t>
            </a:r>
          </a:p>
          <a:p>
            <a:pPr>
              <a:lnSpc>
                <a:spcPct val="138000"/>
              </a:lnSpc>
            </a:pPr>
            <a:endParaRPr lang="it-IT" altLang="it-IT" sz="1600" dirty="0">
              <a:solidFill>
                <a:srgbClr val="FFFFFF"/>
              </a:solidFill>
              <a:latin typeface="Open Sans" pitchFamily="2" charset="0"/>
            </a:endParaRPr>
          </a:p>
          <a:p>
            <a:pPr>
              <a:lnSpc>
                <a:spcPct val="138000"/>
              </a:lnSpc>
            </a:pPr>
            <a:r>
              <a:rPr lang="it-IT" altLang="it-IT" sz="1400" dirty="0">
                <a:solidFill>
                  <a:srgbClr val="FFFFFF"/>
                </a:solidFill>
                <a:latin typeface="Open Sans" pitchFamily="2" charset="0"/>
              </a:rPr>
              <a:t>Una guida essenziale dal valore di</a:t>
            </a:r>
            <a:r>
              <a:rPr lang="it-IT" altLang="it-IT" sz="1400" b="1" dirty="0">
                <a:solidFill>
                  <a:srgbClr val="FFFFFF"/>
                </a:solidFill>
                <a:latin typeface="Open Sans" pitchFamily="2" charset="0"/>
              </a:rPr>
              <a:t> 10 Euro</a:t>
            </a:r>
            <a:r>
              <a:rPr lang="it-IT" altLang="it-IT" sz="1400" dirty="0">
                <a:solidFill>
                  <a:srgbClr val="FFFFFF"/>
                </a:solidFill>
                <a:latin typeface="Open Sans" pitchFamily="2" charset="0"/>
              </a:rPr>
              <a:t>, </a:t>
            </a:r>
          </a:p>
          <a:p>
            <a:pPr>
              <a:lnSpc>
                <a:spcPct val="138000"/>
              </a:lnSpc>
            </a:pPr>
            <a:r>
              <a:rPr lang="it-IT" altLang="it-IT" sz="1400" dirty="0">
                <a:solidFill>
                  <a:srgbClr val="FFFFFF"/>
                </a:solidFill>
                <a:latin typeface="Open Sans" pitchFamily="2" charset="0"/>
              </a:rPr>
              <a:t>che riceverai gratuitamente insieme al corso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a:solidFill>
                  <a:srgbClr val="062A78"/>
                </a:solidFill>
                <a:latin typeface="Open Sans" pitchFamily="2" charset="0"/>
              </a:rPr>
              <a:t>Procedura d'acquisto </a:t>
            </a:r>
            <a:br>
              <a:rPr lang="it-IT" altLang="it-IT" sz="2400" b="1">
                <a:solidFill>
                  <a:srgbClr val="062A78"/>
                </a:solidFill>
                <a:latin typeface="Open Sans" pitchFamily="2" charset="0"/>
              </a:rPr>
            </a:br>
            <a:r>
              <a:rPr lang="it-IT" altLang="it-IT" sz="2400" b="1">
                <a:solidFill>
                  <a:srgbClr val="062A78"/>
                </a:solidFill>
                <a:latin typeface="Open Sans" pitchFamily="2" charset="0"/>
              </a:rPr>
              <a:t>e prezzo</a:t>
            </a:r>
          </a:p>
        </p:txBody>
      </p:sp>
      <p:sp>
        <p:nvSpPr>
          <p:cNvPr id="17410" name="Text Box 2"/>
          <p:cNvSpPr txBox="1">
            <a:spLocks noChangeArrowheads="1"/>
          </p:cNvSpPr>
          <p:nvPr/>
        </p:nvSpPr>
        <p:spPr bwMode="auto">
          <a:xfrm>
            <a:off x="720725" y="2693988"/>
            <a:ext cx="5608638"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8D8D8D"/>
                </a:solidFill>
                <a:latin typeface="Open Sans" pitchFamily="2" charset="0"/>
              </a:rPr>
              <a:t>Il costo del pacchetto è di 70 Euro</a:t>
            </a:r>
          </a:p>
          <a:p>
            <a:pPr>
              <a:lnSpc>
                <a:spcPct val="150000"/>
              </a:lnSpc>
            </a:pPr>
            <a:r>
              <a:rPr lang="it-IT" altLang="it-IT" sz="1400" dirty="0">
                <a:solidFill>
                  <a:srgbClr val="8D8D8D"/>
                </a:solidFill>
                <a:latin typeface="Open Sans" pitchFamily="2" charset="0"/>
              </a:rPr>
              <a:t>Una volta selezionata la soluzione di pagamento, clicca sul tasto Aggiungi al Carrello, verrai indirizzato su una pagina di riepilogo dell'ordine, dove potrai procedere all'acquisto. Dopo aver cliccato su Procedi con l'Ordine, potrai scegliere il metodo di pagamento tra Bonifico Bancario e Carta di Credito tramite </a:t>
            </a:r>
            <a:r>
              <a:rPr lang="it-IT" altLang="it-IT" sz="1400" dirty="0" err="1">
                <a:solidFill>
                  <a:srgbClr val="8D8D8D"/>
                </a:solidFill>
                <a:latin typeface="Open Sans" pitchFamily="2" charset="0"/>
              </a:rPr>
              <a:t>Paypal</a:t>
            </a:r>
            <a:r>
              <a:rPr lang="it-IT" altLang="it-IT" sz="1400" dirty="0">
                <a:solidFill>
                  <a:srgbClr val="8D8D8D"/>
                </a:solidFill>
                <a:latin typeface="Open Sans" pitchFamily="2" charset="0"/>
              </a:rPr>
              <a:t>. Dopo l'iscrizione riceverai, entro 24h lavorative, via mail le credenziali di attivazione dei corsi e un link con tutte le istruzioni.</a:t>
            </a:r>
          </a:p>
          <a:p>
            <a:pPr>
              <a:lnSpc>
                <a:spcPct val="150000"/>
              </a:lnSpc>
            </a:pPr>
            <a:endParaRPr lang="it-IT" altLang="it-IT" sz="1400" dirty="0">
              <a:solidFill>
                <a:srgbClr val="8D8D8D"/>
              </a:solidFill>
              <a:latin typeface="Open Sans" pitchFamily="2" charset="0"/>
            </a:endParaRPr>
          </a:p>
          <a:p>
            <a:pPr>
              <a:lnSpc>
                <a:spcPct val="138000"/>
              </a:lnSpc>
            </a:pPr>
            <a:r>
              <a:rPr lang="it-IT" altLang="it-IT" sz="1600">
                <a:solidFill>
                  <a:srgbClr val="8D8D8D"/>
                </a:solidFill>
                <a:latin typeface="Open Sans" pitchFamily="2" charset="0"/>
                <a:hlinkClick r:id="rId3"/>
              </a:rPr>
              <a:t>https://www.master-formazione.it/corsi/pacchetto-2-certificazioni-informatiche-coding-fdp-8-moduli/</a:t>
            </a:r>
            <a:endParaRPr lang="it-IT" altLang="it-IT" sz="1600">
              <a:solidFill>
                <a:srgbClr val="8D8D8D"/>
              </a:solidFill>
              <a:latin typeface="Open Sans" pitchFamily="2" charset="0"/>
            </a:endParaRPr>
          </a:p>
          <a:p>
            <a:pPr>
              <a:lnSpc>
                <a:spcPct val="138000"/>
              </a:lnSpc>
            </a:pPr>
            <a:endParaRPr lang="it-IT" altLang="it-IT" sz="1600" dirty="0">
              <a:solidFill>
                <a:srgbClr val="8D8D8D"/>
              </a:solidFill>
              <a:latin typeface="Open Sans" pitchFamily="2" charset="0"/>
            </a:endParaRPr>
          </a:p>
        </p:txBody>
      </p:sp>
      <p:sp>
        <p:nvSpPr>
          <p:cNvPr id="17411"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8D8D8D"/>
                </a:solidFill>
                <a:latin typeface="Open Sans" pitchFamily="2" charset="0"/>
              </a:rPr>
              <a:t>2 Certificazioni informatiche:  </a:t>
            </a:r>
          </a:p>
          <a:p>
            <a:pPr algn="r">
              <a:lnSpc>
                <a:spcPct val="120000"/>
              </a:lnSpc>
            </a:pPr>
            <a:r>
              <a:rPr lang="it-IT" altLang="it-IT" sz="1500" b="1">
                <a:solidFill>
                  <a:srgbClr val="8D8D8D"/>
                </a:solidFill>
                <a:latin typeface="Open Sans" pitchFamily="2" charset="0"/>
              </a:rPr>
              <a:t>Coding e FDP 8 Moduli</a:t>
            </a:r>
            <a:endParaRPr lang="it-IT" altLang="it-IT" sz="1500" b="1" dirty="0">
              <a:solidFill>
                <a:srgbClr val="8D8D8D"/>
              </a:solidFill>
              <a:latin typeface="Open Sans"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720725" y="614363"/>
            <a:ext cx="6134100" cy="1157287"/>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062A78"/>
                </a:solidFill>
                <a:latin typeface="Open Sans" pitchFamily="2" charset="0"/>
              </a:rPr>
              <a:t>Maggiori informazioni</a:t>
            </a:r>
            <a:br>
              <a:rPr lang="it-IT" altLang="it-IT" sz="2400" b="1" dirty="0">
                <a:solidFill>
                  <a:srgbClr val="062A78"/>
                </a:solidFill>
                <a:latin typeface="Open Sans" pitchFamily="2" charset="0"/>
              </a:rPr>
            </a:br>
            <a:r>
              <a:rPr lang="it-IT" altLang="it-IT" sz="2400" b="1" dirty="0">
                <a:solidFill>
                  <a:srgbClr val="062A78"/>
                </a:solidFill>
                <a:latin typeface="Open Sans" pitchFamily="2" charset="0"/>
              </a:rPr>
              <a:t>sul Pacchetto 2 Certificazioni informatiche: Coding e FDP 8 Moduli</a:t>
            </a:r>
            <a:br>
              <a:rPr lang="it-IT" altLang="it-IT" sz="2400" b="1" dirty="0">
                <a:solidFill>
                  <a:srgbClr val="062A78"/>
                </a:solidFill>
                <a:latin typeface="Open Sans" pitchFamily="2" charset="0"/>
              </a:rPr>
            </a:br>
            <a:endParaRPr lang="it-IT" altLang="it-IT" sz="2400" b="1" dirty="0">
              <a:solidFill>
                <a:srgbClr val="062A78"/>
              </a:solidFill>
              <a:latin typeface="Open Sans" pitchFamily="2" charset="0"/>
            </a:endParaRPr>
          </a:p>
        </p:txBody>
      </p:sp>
      <p:sp>
        <p:nvSpPr>
          <p:cNvPr id="18434" name="Text Box 2"/>
          <p:cNvSpPr txBox="1">
            <a:spLocks noChangeArrowheads="1"/>
          </p:cNvSpPr>
          <p:nvPr/>
        </p:nvSpPr>
        <p:spPr bwMode="auto">
          <a:xfrm>
            <a:off x="720725" y="2693988"/>
            <a:ext cx="5608638" cy="414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8D8D8D"/>
                </a:solidFill>
                <a:latin typeface="Open Sans" pitchFamily="2" charset="0"/>
              </a:rPr>
              <a:t>Se vuoi avere informazioni in più sul nostro pacchetto per le Certificazioni Informatiche, ti invitiamo a scaricare la scheda del pacchetto, che include informazioni dettagliate sul programma, sugli argomenti trattati, sulle modalità di fruizione e sulle competenze che svilupperai con i corsi.</a:t>
            </a:r>
          </a:p>
          <a:p>
            <a:pPr>
              <a:lnSpc>
                <a:spcPct val="150000"/>
              </a:lnSpc>
            </a:pPr>
            <a:endParaRPr lang="it-IT" altLang="it-IT" sz="1400" dirty="0">
              <a:solidFill>
                <a:srgbClr val="8D8D8D"/>
              </a:solidFill>
              <a:latin typeface="Open Sans" pitchFamily="2" charset="0"/>
            </a:endParaRPr>
          </a:p>
          <a:p>
            <a:pPr>
              <a:lnSpc>
                <a:spcPct val="150000"/>
              </a:lnSpc>
            </a:pPr>
            <a:r>
              <a:rPr lang="it-IT" altLang="it-IT" sz="1400" dirty="0">
                <a:solidFill>
                  <a:srgbClr val="8D8D8D"/>
                </a:solidFill>
                <a:latin typeface="Open Sans" pitchFamily="2" charset="0"/>
              </a:rPr>
              <a:t>Per qualsiasi altra richiesta, contattaci</a:t>
            </a:r>
          </a:p>
          <a:p>
            <a:pPr>
              <a:lnSpc>
                <a:spcPct val="150000"/>
              </a:lnSpc>
            </a:pPr>
            <a:r>
              <a:rPr lang="it-IT" altLang="it-IT" sz="1600" dirty="0">
                <a:solidFill>
                  <a:srgbClr val="8D8D8D"/>
                </a:solidFill>
                <a:latin typeface="Open Sans" pitchFamily="2" charset="0"/>
                <a:hlinkClick r:id="rId3"/>
              </a:rPr>
              <a:t>https://www.master-formazione.it/contatti/</a:t>
            </a:r>
            <a:endParaRPr lang="it-IT" altLang="it-IT" sz="1600" dirty="0">
              <a:solidFill>
                <a:srgbClr val="8D8D8D"/>
              </a:solidFill>
              <a:latin typeface="Open Sans" pitchFamily="2" charset="0"/>
            </a:endParaRPr>
          </a:p>
          <a:p>
            <a:pPr>
              <a:lnSpc>
                <a:spcPct val="150000"/>
              </a:lnSpc>
            </a:pPr>
            <a:endParaRPr lang="it-IT" altLang="it-IT" sz="1600" dirty="0">
              <a:solidFill>
                <a:srgbClr val="8D8D8D"/>
              </a:solidFill>
              <a:latin typeface="Open Sans" pitchFamily="2" charset="0"/>
            </a:endParaRPr>
          </a:p>
        </p:txBody>
      </p:sp>
      <p:sp>
        <p:nvSpPr>
          <p:cNvPr id="18435" name="Text Box 3"/>
          <p:cNvSpPr txBox="1">
            <a:spLocks noChangeArrowheads="1"/>
          </p:cNvSpPr>
          <p:nvPr/>
        </p:nvSpPr>
        <p:spPr bwMode="auto">
          <a:xfrm>
            <a:off x="6329363" y="635000"/>
            <a:ext cx="3032125" cy="132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gn="r">
              <a:lnSpc>
                <a:spcPct val="120000"/>
              </a:lnSpc>
            </a:pPr>
            <a:r>
              <a:rPr lang="it-IT" altLang="it-IT" sz="1500" b="1">
                <a:solidFill>
                  <a:srgbClr val="8D8D8D"/>
                </a:solidFill>
                <a:latin typeface="Open Sans" pitchFamily="2" charset="0"/>
              </a:rPr>
              <a:t>2 Certificazioni informatiche:  </a:t>
            </a:r>
          </a:p>
          <a:p>
            <a:pPr algn="r">
              <a:lnSpc>
                <a:spcPct val="120000"/>
              </a:lnSpc>
            </a:pPr>
            <a:r>
              <a:rPr lang="it-IT" altLang="it-IT" sz="1500" b="1">
                <a:solidFill>
                  <a:srgbClr val="8D8D8D"/>
                </a:solidFill>
                <a:latin typeface="Open Sans" pitchFamily="2" charset="0"/>
              </a:rPr>
              <a:t>Coding e FDP 8 Moduli</a:t>
            </a:r>
            <a:endParaRPr lang="it-IT" altLang="it-IT" sz="1500" b="1" dirty="0">
              <a:solidFill>
                <a:srgbClr val="8D8D8D"/>
              </a:solidFill>
              <a:latin typeface="Open Sans" pitchFamily="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725" y="706438"/>
            <a:ext cx="1908175" cy="47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5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32675" y="706438"/>
            <a:ext cx="1908175" cy="47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Text Box 3"/>
          <p:cNvSpPr txBox="1">
            <a:spLocks noChangeArrowheads="1"/>
          </p:cNvSpPr>
          <p:nvPr/>
        </p:nvSpPr>
        <p:spPr bwMode="auto">
          <a:xfrm>
            <a:off x="717550" y="2693988"/>
            <a:ext cx="5608638" cy="196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FFFFFF"/>
                </a:solidFill>
                <a:latin typeface="Open Sans" pitchFamily="2" charset="0"/>
              </a:rPr>
              <a:t>Master è un centro di Alta formazione nato nel 2019 come  progetto  dell'associazione</a:t>
            </a:r>
            <a:r>
              <a:rPr lang="it-IT" altLang="it-IT" sz="1400" b="1" dirty="0">
                <a:solidFill>
                  <a:srgbClr val="FFFFFF"/>
                </a:solidFill>
                <a:latin typeface="Open Sans" pitchFamily="2" charset="0"/>
              </a:rPr>
              <a:t> A.R.P.A. </a:t>
            </a:r>
            <a:r>
              <a:rPr lang="it-IT" altLang="it-IT" sz="1400" b="1" dirty="0" err="1">
                <a:solidFill>
                  <a:srgbClr val="FFFFFF"/>
                </a:solidFill>
                <a:latin typeface="Open Sans" pitchFamily="2" charset="0"/>
              </a:rPr>
              <a:t>Onlus</a:t>
            </a:r>
            <a:r>
              <a:rPr lang="it-IT" altLang="it-IT" sz="1400" dirty="0">
                <a:solidFill>
                  <a:srgbClr val="FFFFFF"/>
                </a:solidFill>
                <a:latin typeface="Open Sans" pitchFamily="2" charset="0"/>
              </a:rPr>
              <a:t> (Associazione per il Recupero, la Promozione e l'Accoglienza). La Piattaforma on-line raccoglie la nostra offerta formativa, composta da oltre 70 corsi, realizzati in collaborazione con professionisti di grande esperienza specialistica.</a:t>
            </a:r>
          </a:p>
        </p:txBody>
      </p:sp>
      <p:pic>
        <p:nvPicPr>
          <p:cNvPr id="1946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6263" y="61849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20900" y="61849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2"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1713" y="61849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3"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263" y="61722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4"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70675" y="61722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5"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13713" y="6172200"/>
            <a:ext cx="1409700" cy="78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65000"/>
          </a:schemeClr>
        </a:solidFill>
        <a:effectLst/>
      </p:bgPr>
    </p:bg>
    <p:spTree>
      <p:nvGrpSpPr>
        <p:cNvPr id="1" name=""/>
        <p:cNvGrpSpPr/>
        <p:nvPr/>
      </p:nvGrpSpPr>
      <p:grpSpPr>
        <a:xfrm>
          <a:off x="0" y="0"/>
          <a:ext cx="0" cy="0"/>
          <a:chOff x="0" y="0"/>
          <a:chExt cx="0" cy="0"/>
        </a:xfrm>
      </p:grpSpPr>
      <p:pic>
        <p:nvPicPr>
          <p:cNvPr id="20481"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3313" y="706438"/>
            <a:ext cx="1908175" cy="471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2" name="Text Box 2"/>
          <p:cNvSpPr txBox="1">
            <a:spLocks noChangeArrowheads="1"/>
          </p:cNvSpPr>
          <p:nvPr/>
        </p:nvSpPr>
        <p:spPr bwMode="auto">
          <a:xfrm>
            <a:off x="717550" y="2693988"/>
            <a:ext cx="5608638" cy="329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pPr>
              <a:lnSpc>
                <a:spcPct val="150000"/>
              </a:lnSpc>
            </a:pPr>
            <a:r>
              <a:rPr lang="it-IT" altLang="it-IT" sz="1400" dirty="0">
                <a:solidFill>
                  <a:srgbClr val="FFFFFF"/>
                </a:solidFill>
                <a:latin typeface="Open Sans" pitchFamily="2" charset="0"/>
              </a:rPr>
              <a:t>Per qualsiasi informazione contattaci direttamente</a:t>
            </a:r>
          </a:p>
          <a:p>
            <a:pPr>
              <a:lnSpc>
                <a:spcPct val="150000"/>
              </a:lnSpc>
            </a:pPr>
            <a:r>
              <a:rPr lang="it-IT" altLang="it-IT" sz="1400" dirty="0">
                <a:solidFill>
                  <a:srgbClr val="FFFFFF"/>
                </a:solidFill>
                <a:latin typeface="Open Sans" pitchFamily="2" charset="0"/>
              </a:rPr>
              <a:t>tramite i canali che preferisci</a:t>
            </a:r>
          </a:p>
          <a:p>
            <a:pPr>
              <a:lnSpc>
                <a:spcPct val="150000"/>
              </a:lnSpc>
            </a:pPr>
            <a:endParaRPr lang="it-IT" altLang="it-IT" sz="1400" b="1" dirty="0">
              <a:solidFill>
                <a:srgbClr val="FFFFFF"/>
              </a:solidFill>
              <a:latin typeface="Open Sans" pitchFamily="2" charset="0"/>
            </a:endParaRPr>
          </a:p>
          <a:p>
            <a:pPr>
              <a:lnSpc>
                <a:spcPct val="150000"/>
              </a:lnSpc>
            </a:pPr>
            <a:r>
              <a:rPr lang="it-IT" altLang="it-IT" sz="1400" b="1" dirty="0">
                <a:solidFill>
                  <a:schemeClr val="bg1"/>
                </a:solidFill>
                <a:latin typeface="Open Sans" pitchFamily="2" charset="0"/>
                <a:hlinkClick r:id="rId4"/>
              </a:rPr>
              <a:t>www.master-formazione.it</a:t>
            </a:r>
          </a:p>
          <a:p>
            <a:pPr>
              <a:lnSpc>
                <a:spcPct val="150000"/>
              </a:lnSpc>
            </a:pPr>
            <a:r>
              <a:rPr lang="it-IT" altLang="it-IT" sz="1400" b="1" dirty="0">
                <a:solidFill>
                  <a:schemeClr val="bg1"/>
                </a:solidFill>
                <a:latin typeface="Open Sans" pitchFamily="2" charset="0"/>
                <a:hlinkClick r:id="rId5"/>
              </a:rPr>
              <a:t>info@master-formazione.it</a:t>
            </a:r>
          </a:p>
          <a:p>
            <a:pPr>
              <a:lnSpc>
                <a:spcPct val="150000"/>
              </a:lnSpc>
            </a:pPr>
            <a:endParaRPr lang="it-IT" altLang="it-IT" sz="1400" dirty="0">
              <a:solidFill>
                <a:srgbClr val="FFFFFF"/>
              </a:solidFill>
              <a:latin typeface="Open Sans" pitchFamily="2" charset="0"/>
            </a:endParaRPr>
          </a:p>
          <a:p>
            <a:pPr>
              <a:lnSpc>
                <a:spcPct val="150000"/>
              </a:lnSpc>
            </a:pPr>
            <a:r>
              <a:rPr lang="it-IT" altLang="it-IT" sz="1400" b="1" dirty="0">
                <a:solidFill>
                  <a:srgbClr val="FFFFFF"/>
                </a:solidFill>
                <a:latin typeface="Open Sans" pitchFamily="2" charset="0"/>
              </a:rPr>
              <a:t>Telefono: </a:t>
            </a:r>
            <a:r>
              <a:rPr lang="it-IT" altLang="it-IT" sz="1400" dirty="0">
                <a:solidFill>
                  <a:srgbClr val="FFFFFF"/>
                </a:solidFill>
                <a:latin typeface="Open Sans" pitchFamily="2" charset="0"/>
              </a:rPr>
              <a:t> 091 7525791</a:t>
            </a:r>
          </a:p>
          <a:p>
            <a:pPr>
              <a:lnSpc>
                <a:spcPct val="150000"/>
              </a:lnSpc>
            </a:pPr>
            <a:r>
              <a:rPr lang="it-IT" altLang="it-IT" sz="1400" b="1" dirty="0">
                <a:solidFill>
                  <a:srgbClr val="FFFFFF"/>
                </a:solidFill>
                <a:latin typeface="Open Sans" pitchFamily="2" charset="0"/>
              </a:rPr>
              <a:t>Assistenza </a:t>
            </a:r>
            <a:r>
              <a:rPr lang="it-IT" altLang="it-IT" sz="1400" b="1" dirty="0" err="1">
                <a:solidFill>
                  <a:srgbClr val="FFFFFF"/>
                </a:solidFill>
                <a:latin typeface="Open Sans" pitchFamily="2" charset="0"/>
              </a:rPr>
              <a:t>Whatsapp</a:t>
            </a:r>
            <a:r>
              <a:rPr lang="it-IT" altLang="it-IT" sz="1400" b="1" dirty="0">
                <a:solidFill>
                  <a:srgbClr val="FFFFFF"/>
                </a:solidFill>
                <a:latin typeface="Open Sans" pitchFamily="2" charset="0"/>
              </a:rPr>
              <a:t>: </a:t>
            </a:r>
            <a:r>
              <a:rPr lang="it-IT" altLang="it-IT" sz="1400" dirty="0">
                <a:solidFill>
                  <a:srgbClr val="FFFFFF"/>
                </a:solidFill>
                <a:latin typeface="Open Sans" pitchFamily="2" charset="0"/>
              </a:rPr>
              <a:t>348 8131643</a:t>
            </a:r>
          </a:p>
          <a:p>
            <a:pPr>
              <a:lnSpc>
                <a:spcPct val="150000"/>
              </a:lnSpc>
            </a:pPr>
            <a:r>
              <a:rPr lang="it-IT" altLang="it-IT" sz="1400" dirty="0">
                <a:solidFill>
                  <a:srgbClr val="FFFFFF"/>
                </a:solidFill>
                <a:latin typeface="Open Sans" pitchFamily="2" charset="0"/>
              </a:rPr>
              <a:t>Via Monaco I, 32, Bagheria, Palermo, 90011.</a:t>
            </a:r>
          </a:p>
        </p:txBody>
      </p:sp>
      <p:pic>
        <p:nvPicPr>
          <p:cNvPr id="20483" name="Picture 3">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425" y="6369050"/>
            <a:ext cx="469900"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08113" y="6369050"/>
            <a:ext cx="473075"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5" name="Picture 5">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95500" y="6369050"/>
            <a:ext cx="473075"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6" name="Picture 6">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790825" y="6369050"/>
            <a:ext cx="471488"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7" name="Picture 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29013" y="6369050"/>
            <a:ext cx="471487"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8" name="Picture 8">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227513" y="6369050"/>
            <a:ext cx="471487" cy="47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9" name="Rectangle 9"/>
          <p:cNvSpPr>
            <a:spLocks noGrp="1" noChangeArrowheads="1"/>
          </p:cNvSpPr>
          <p:nvPr>
            <p:ph type="title"/>
          </p:nvPr>
        </p:nvSpPr>
        <p:spPr>
          <a:xfrm>
            <a:off x="720725" y="615950"/>
            <a:ext cx="6134100" cy="1157288"/>
          </a:xfrm>
          <a:ln/>
        </p:spPr>
        <p:txBody>
          <a:bodyPr anchor="t"/>
          <a:lstStyle/>
          <a:p>
            <a:pPr algn="l">
              <a:lnSpc>
                <a:spcPct val="120000"/>
              </a:lnSpc>
              <a:tabLst>
                <a:tab pos="723900" algn="l"/>
                <a:tab pos="1447800" algn="l"/>
                <a:tab pos="2171700" algn="l"/>
                <a:tab pos="2895600" algn="l"/>
                <a:tab pos="3619500" algn="l"/>
                <a:tab pos="4343400" algn="l"/>
                <a:tab pos="5067300" algn="l"/>
                <a:tab pos="5791200" algn="l"/>
              </a:tabLst>
            </a:pPr>
            <a:r>
              <a:rPr lang="it-IT" altLang="it-IT" sz="2400" b="1" dirty="0">
                <a:solidFill>
                  <a:srgbClr val="FFFFFF"/>
                </a:solidFill>
                <a:latin typeface="Open Sans" pitchFamily="2" charset="0"/>
              </a:rPr>
              <a:t>Contatti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Master">
      <a:dk1>
        <a:srgbClr val="8D8D8D"/>
      </a:dk1>
      <a:lt1>
        <a:sysClr val="window" lastClr="FFFFFF"/>
      </a:lt1>
      <a:dk2>
        <a:srgbClr val="000000"/>
      </a:dk2>
      <a:lt2>
        <a:srgbClr val="FFFFFF"/>
      </a:lt2>
      <a:accent1>
        <a:srgbClr val="062A78"/>
      </a:accent1>
      <a:accent2>
        <a:srgbClr val="ED7D31"/>
      </a:accent2>
      <a:accent3>
        <a:srgbClr val="A5A5A5"/>
      </a:accent3>
      <a:accent4>
        <a:srgbClr val="FFC000"/>
      </a:accent4>
      <a:accent5>
        <a:srgbClr val="5B9BD5"/>
      </a:accent5>
      <a:accent6>
        <a:srgbClr val="70AD47"/>
      </a:accent6>
      <a:hlink>
        <a:srgbClr val="062A78"/>
      </a:hlink>
      <a:folHlink>
        <a:srgbClr val="062A78"/>
      </a:folHlink>
    </a:clrScheme>
    <a:fontScheme name="Tema di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TotalTime>
  <Words>1206</Words>
  <Application>Microsoft Office PowerPoint</Application>
  <PresentationFormat>Personalizzato</PresentationFormat>
  <Paragraphs>121</Paragraphs>
  <Slides>14</Slides>
  <Notes>14</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14</vt:i4>
      </vt:variant>
    </vt:vector>
  </HeadingPairs>
  <TitlesOfParts>
    <vt:vector size="19" baseType="lpstr">
      <vt:lpstr>Arial</vt:lpstr>
      <vt:lpstr>Open Sans</vt:lpstr>
      <vt:lpstr>Times New Roman</vt:lpstr>
      <vt:lpstr>Wingdings</vt:lpstr>
      <vt:lpstr>Tema di Office</vt:lpstr>
      <vt:lpstr>Presentazione standard di PowerPoint</vt:lpstr>
      <vt:lpstr>Pacchetto 2 Certificazioni informatiche: Coding e FDP 8 moduli </vt:lpstr>
      <vt:lpstr>Caratteristiche del corso</vt:lpstr>
      <vt:lpstr>Destinatari del corso Docenti, Educatori, Formatori e speaker</vt:lpstr>
      <vt:lpstr>Il programma del corso di Certificazione Coding </vt:lpstr>
      <vt:lpstr>Il programma del corso di Certificazione FDP 8 Moduli </vt:lpstr>
      <vt:lpstr>Le modalità di Fruizione Interamente on-line</vt:lpstr>
      <vt:lpstr>La certificazione rilasciata con il corso</vt:lpstr>
      <vt:lpstr>Acquista il pacchetto per avere +1 punto nella graduatoria docenti</vt:lpstr>
      <vt:lpstr>In regalo con il corso il nostro  manuale per la didattica e il lavoro da remoto</vt:lpstr>
      <vt:lpstr>Procedura d'acquisto  e prezzo</vt:lpstr>
      <vt:lpstr>Maggiori informazioni sul Pacchetto 2 Certificazioni informatiche: Coding e FDP 8 Moduli </vt:lpstr>
      <vt:lpstr>Presentazione standard di PowerPoint</vt:lpstr>
      <vt:lpstr>Contatti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Giuseppe Gallo</dc:creator>
  <cp:lastModifiedBy>Caterina Virga</cp:lastModifiedBy>
  <cp:revision>28</cp:revision>
  <cp:lastPrinted>1601-01-01T00:00:00Z</cp:lastPrinted>
  <dcterms:created xsi:type="dcterms:W3CDTF">2022-03-24T08:14:29Z</dcterms:created>
  <dcterms:modified xsi:type="dcterms:W3CDTF">2022-04-01T10:37:43Z</dcterms:modified>
</cp:coreProperties>
</file>